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5" r:id="rId1"/>
  </p:sldMasterIdLst>
  <p:sldIdLst>
    <p:sldId id="257" r:id="rId2"/>
    <p:sldId id="258" r:id="rId3"/>
    <p:sldId id="259" r:id="rId4"/>
    <p:sldId id="260" r:id="rId5"/>
    <p:sldId id="261" r:id="rId6"/>
    <p:sldId id="262" r:id="rId7"/>
    <p:sldId id="263" r:id="rId8"/>
    <p:sldId id="265" r:id="rId9"/>
    <p:sldId id="266" r:id="rId10"/>
    <p:sldId id="267" r:id="rId11"/>
    <p:sldId id="268" r:id="rId12"/>
    <p:sldId id="269" r:id="rId13"/>
    <p:sldId id="272" r:id="rId14"/>
    <p:sldId id="270" r:id="rId15"/>
    <p:sldId id="271" r:id="rId16"/>
    <p:sldId id="273" r:id="rId17"/>
    <p:sldId id="274" r:id="rId18"/>
    <p:sldId id="275" r:id="rId19"/>
    <p:sldId id="276" r:id="rId20"/>
    <p:sldId id="277" r:id="rId21"/>
    <p:sldId id="278" r:id="rId22"/>
    <p:sldId id="279" r:id="rId23"/>
    <p:sldId id="280" r:id="rId24"/>
    <p:sldId id="281" r:id="rId25"/>
    <p:sldId id="282" r:id="rId26"/>
    <p:sldId id="28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81" d="100"/>
          <a:sy n="81" d="100"/>
        </p:scale>
        <p:origin x="-216"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024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0808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7268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5265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73770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19409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5853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9822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3669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7284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40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366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84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720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6779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7367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11/13/2018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995444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 id="2147483790" r:id="rId15"/>
    <p:sldLayoutId id="214748379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fatih_egitim@meb.gov.tr"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3" y="624109"/>
            <a:ext cx="8915400" cy="2592427"/>
          </a:xfrm>
        </p:spPr>
        <p:txBody>
          <a:bodyPr>
            <a:normAutofit fontScale="90000"/>
          </a:bodyPr>
          <a:lstStyle/>
          <a:p>
            <a:pPr algn="ctr"/>
            <a:r>
              <a:rPr lang="tr-TR" dirty="0" smtClean="0"/>
              <a:t>EĞİTİMDE FATİH PROJESİ  </a:t>
            </a:r>
            <a:br>
              <a:rPr lang="tr-TR" dirty="0" smtClean="0"/>
            </a:br>
            <a:r>
              <a:rPr lang="tr-TR" dirty="0" smtClean="0"/>
              <a:t/>
            </a:r>
            <a:br>
              <a:rPr lang="tr-TR" dirty="0" smtClean="0"/>
            </a:br>
            <a:r>
              <a:rPr lang="tr-TR" b="1" dirty="0" smtClean="0"/>
              <a:t>F</a:t>
            </a:r>
            <a:r>
              <a:rPr lang="tr-TR" dirty="0" smtClean="0"/>
              <a:t>ırsatları</a:t>
            </a:r>
            <a:r>
              <a:rPr lang="tr-TR" dirty="0"/>
              <a:t> </a:t>
            </a:r>
            <a:r>
              <a:rPr lang="tr-TR" b="1" dirty="0"/>
              <a:t>A</a:t>
            </a:r>
            <a:r>
              <a:rPr lang="tr-TR" dirty="0"/>
              <a:t>rtırma </a:t>
            </a:r>
            <a:r>
              <a:rPr lang="tr-TR" dirty="0" smtClean="0"/>
              <a:t/>
            </a:r>
            <a:br>
              <a:rPr lang="tr-TR" dirty="0" smtClean="0"/>
            </a:br>
            <a:r>
              <a:rPr lang="tr-TR" dirty="0" smtClean="0"/>
              <a:t>ve</a:t>
            </a:r>
            <a:r>
              <a:rPr lang="tr-TR" dirty="0"/>
              <a:t> </a:t>
            </a:r>
            <a:r>
              <a:rPr lang="tr-TR" dirty="0" smtClean="0"/>
              <a:t/>
            </a:r>
            <a:br>
              <a:rPr lang="tr-TR" dirty="0" smtClean="0"/>
            </a:br>
            <a:r>
              <a:rPr lang="tr-TR" b="1" dirty="0" smtClean="0"/>
              <a:t>T</a:t>
            </a:r>
            <a:r>
              <a:rPr lang="tr-TR" dirty="0" smtClean="0"/>
              <a:t>eknolojiyi</a:t>
            </a:r>
            <a:r>
              <a:rPr lang="tr-TR" dirty="0"/>
              <a:t> </a:t>
            </a:r>
            <a:r>
              <a:rPr lang="tr-TR" b="1" dirty="0"/>
              <a:t>İ</a:t>
            </a:r>
            <a:r>
              <a:rPr lang="tr-TR" dirty="0"/>
              <a:t>yileştirme </a:t>
            </a:r>
            <a:r>
              <a:rPr lang="tr-TR" b="1" dirty="0" smtClean="0"/>
              <a:t>H</a:t>
            </a:r>
            <a:r>
              <a:rPr lang="tr-TR" dirty="0" smtClean="0"/>
              <a:t>areketi</a:t>
            </a:r>
            <a:endParaRPr lang="tr-TR" dirty="0"/>
          </a:p>
        </p:txBody>
      </p:sp>
      <p:sp>
        <p:nvSpPr>
          <p:cNvPr id="3" name="İçerik Yer Tutucusu 2"/>
          <p:cNvSpPr>
            <a:spLocks noGrp="1"/>
          </p:cNvSpPr>
          <p:nvPr>
            <p:ph idx="1"/>
          </p:nvPr>
        </p:nvSpPr>
        <p:spPr>
          <a:xfrm>
            <a:off x="2589212" y="3937298"/>
            <a:ext cx="5668963" cy="1973923"/>
          </a:xfrm>
        </p:spPr>
        <p:txBody>
          <a:bodyPr>
            <a:normAutofit lnSpcReduction="10000"/>
          </a:bodyPr>
          <a:lstStyle/>
          <a:p>
            <a:r>
              <a:rPr lang="tr-TR" dirty="0"/>
              <a:t>Her öğrencimizin en iyi eğitime kavuşması, en kaliteli eğitim içeriklerine ulaşması ve eğitimde fırsat eşitliğinin sağlanması için tasarlanmış olan FATİH Projesi, eğitimde teknoloji kullanımıyla ilgili dünyada uygulamaya konulan en büyük ve en kapsamlı eğitim hareketidir.</a:t>
            </a:r>
          </a:p>
          <a:p>
            <a:pPr marL="0" indent="0">
              <a:buNone/>
            </a:pPr>
            <a:endParaRPr lang="tr-TR" dirty="0"/>
          </a:p>
        </p:txBody>
      </p:sp>
      <p:pic>
        <p:nvPicPr>
          <p:cNvPr id="4" name="Resim 3" descr="Untitled-1"/>
          <p:cNvPicPr/>
          <p:nvPr/>
        </p:nvPicPr>
        <p:blipFill>
          <a:blip r:embed="rId2">
            <a:extLst>
              <a:ext uri="{28A0092B-C50C-407E-A947-70E740481C1C}">
                <a14:useLocalDpi xmlns:a14="http://schemas.microsoft.com/office/drawing/2010/main" val="0"/>
              </a:ext>
            </a:extLst>
          </a:blip>
          <a:srcRect/>
          <a:stretch>
            <a:fillRect/>
          </a:stretch>
        </p:blipFill>
        <p:spPr bwMode="auto">
          <a:xfrm>
            <a:off x="8432799" y="4119396"/>
            <a:ext cx="2857500" cy="1609725"/>
          </a:xfrm>
          <a:prstGeom prst="rect">
            <a:avLst/>
          </a:prstGeom>
          <a:noFill/>
          <a:ln>
            <a:noFill/>
          </a:ln>
        </p:spPr>
      </p:pic>
    </p:spTree>
    <p:extLst>
      <p:ext uri="{BB962C8B-B14F-4D97-AF65-F5344CB8AC3E}">
        <p14:creationId xmlns:p14="http://schemas.microsoft.com/office/powerpoint/2010/main" val="3876235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pic>
        <p:nvPicPr>
          <p:cNvPr id="4" name="Resim 3" descr="ogretmenegtm"/>
          <p:cNvPicPr/>
          <p:nvPr/>
        </p:nvPicPr>
        <p:blipFill>
          <a:blip r:embed="rId2">
            <a:extLst>
              <a:ext uri="{28A0092B-C50C-407E-A947-70E740481C1C}">
                <a14:useLocalDpi xmlns:a14="http://schemas.microsoft.com/office/drawing/2010/main" val="0"/>
              </a:ext>
            </a:extLst>
          </a:blip>
          <a:srcRect/>
          <a:stretch>
            <a:fillRect/>
          </a:stretch>
        </p:blipFill>
        <p:spPr bwMode="auto">
          <a:xfrm>
            <a:off x="1804988" y="2438400"/>
            <a:ext cx="9525000" cy="2609850"/>
          </a:xfrm>
          <a:prstGeom prst="rect">
            <a:avLst/>
          </a:prstGeom>
          <a:noFill/>
          <a:ln>
            <a:noFill/>
          </a:ln>
        </p:spPr>
      </p:pic>
    </p:spTree>
    <p:extLst>
      <p:ext uri="{BB962C8B-B14F-4D97-AF65-F5344CB8AC3E}">
        <p14:creationId xmlns:p14="http://schemas.microsoft.com/office/powerpoint/2010/main" val="1271677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sp>
        <p:nvSpPr>
          <p:cNvPr id="3" name="İçerik Yer Tutucusu 2"/>
          <p:cNvSpPr>
            <a:spLocks noGrp="1"/>
          </p:cNvSpPr>
          <p:nvPr>
            <p:ph idx="1"/>
          </p:nvPr>
        </p:nvSpPr>
        <p:spPr/>
        <p:txBody>
          <a:bodyPr/>
          <a:lstStyle/>
          <a:p>
            <a:pPr fontAlgn="base"/>
            <a:r>
              <a:rPr lang="tr-TR" dirty="0"/>
              <a:t>Ülkemizin en önemli eğitim projelerinden olan Fatih Projesi’nin bileşenlerinden biri de Öğretmenlerin </a:t>
            </a:r>
            <a:r>
              <a:rPr lang="tr-TR" dirty="0" err="1"/>
              <a:t>Hizmetiçi</a:t>
            </a:r>
            <a:r>
              <a:rPr lang="tr-TR" dirty="0"/>
              <a:t> Eğitimidir. Bu kapsamda okullarımızda görevli tüm öğretmenlerimize </a:t>
            </a:r>
            <a:r>
              <a:rPr lang="tr-TR" dirty="0" err="1"/>
              <a:t>yüzyüze</a:t>
            </a:r>
            <a:r>
              <a:rPr lang="tr-TR" dirty="0"/>
              <a:t> ve uzaktan eğitimler verilerek, teknoloji destekli eğitim ve teknolojinin bilinçli kullanımı konularında bilgi ve becerilerinin arttırılması hedeflenmektedir.</a:t>
            </a:r>
          </a:p>
          <a:p>
            <a:pPr fontAlgn="base"/>
            <a:r>
              <a:rPr lang="tr-TR" dirty="0"/>
              <a:t>Sınıflarda kullanılan etkileşimli tahtanın, öğrenci ve öğretmen tabletlerinin eğitim ve öğretim sürecinde aktif kullanımı ve eğitimlerde öğrenci tabletlerinin ders içinde ve ders dışında, hem bilgiye erişim hem de etkinliği destekleyici bir araç olarak kullanımı amaçlanmaktadır.</a:t>
            </a:r>
          </a:p>
          <a:p>
            <a:pPr fontAlgn="base"/>
            <a:r>
              <a:rPr lang="tr-TR" dirty="0"/>
              <a:t>Fatih Projesi kapsamındaki yönetici ve öğretmen eğitimleri, çeşitli kurumlarla Bakanlığımız arasında yapılan protokollerle yürütülen projelere ait eğitimler ve Genel Müdürlüğümüz personelinin eğitimleri yürütülmektedir.</a:t>
            </a:r>
          </a:p>
          <a:p>
            <a:endParaRPr lang="tr-TR" dirty="0"/>
          </a:p>
        </p:txBody>
      </p:sp>
    </p:spTree>
    <p:extLst>
      <p:ext uri="{BB962C8B-B14F-4D97-AF65-F5344CB8AC3E}">
        <p14:creationId xmlns:p14="http://schemas.microsoft.com/office/powerpoint/2010/main" val="1236414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sp>
        <p:nvSpPr>
          <p:cNvPr id="3" name="İçerik Yer Tutucusu 2"/>
          <p:cNvSpPr>
            <a:spLocks noGrp="1"/>
          </p:cNvSpPr>
          <p:nvPr>
            <p:ph idx="1"/>
          </p:nvPr>
        </p:nvSpPr>
        <p:spPr/>
        <p:txBody>
          <a:bodyPr>
            <a:normAutofit/>
          </a:bodyPr>
          <a:lstStyle/>
          <a:p>
            <a:pPr fontAlgn="base"/>
            <a:r>
              <a:rPr lang="tr-TR" b="1" dirty="0" err="1"/>
              <a:t>Yüzyüze</a:t>
            </a:r>
            <a:r>
              <a:rPr lang="tr-TR" b="1" dirty="0"/>
              <a:t> </a:t>
            </a:r>
            <a:r>
              <a:rPr lang="tr-TR" b="1" dirty="0" smtClean="0"/>
              <a:t>Eğitimler</a:t>
            </a:r>
          </a:p>
          <a:p>
            <a:pPr marL="0" indent="0" fontAlgn="base">
              <a:buNone/>
            </a:pPr>
            <a:endParaRPr lang="tr-TR" dirty="0"/>
          </a:p>
          <a:p>
            <a:pPr lvl="1" fontAlgn="base"/>
            <a:r>
              <a:rPr lang="tr-TR" b="1" dirty="0"/>
              <a:t>FATİH Projesi Eğitimde Teknoloji </a:t>
            </a:r>
            <a:r>
              <a:rPr lang="tr-TR" b="1" dirty="0" smtClean="0"/>
              <a:t>Kullanımı Eğitici </a:t>
            </a:r>
            <a:r>
              <a:rPr lang="tr-TR" b="1" dirty="0"/>
              <a:t>Eğitimi</a:t>
            </a:r>
            <a:r>
              <a:rPr lang="tr-TR" dirty="0"/>
              <a:t>: Projenin temel eğitimidir. Etkileşimli tahta ve tahta yazılımını kullanabilme ve ders süreçlerinde materyal kullanmaya yönelik uygulama yapmayı hedefleyen eğitimlerdir.</a:t>
            </a:r>
          </a:p>
          <a:p>
            <a:pPr lvl="1" fontAlgn="base"/>
            <a:r>
              <a:rPr lang="tr-TR" b="1" dirty="0"/>
              <a:t>FATİH Projesi Etkileşimli Sınıf Yönetimi Eğitici Eğitimi: </a:t>
            </a:r>
            <a:r>
              <a:rPr lang="tr-TR" dirty="0"/>
              <a:t>EBA, EBA ders, içerik geliştirme araçları ve EBA V sınıf tahta tablet etkileşimini içeren eğitimdir</a:t>
            </a:r>
            <a:r>
              <a:rPr lang="tr-TR" dirty="0" smtClean="0"/>
              <a:t>.</a:t>
            </a:r>
            <a:r>
              <a:rPr lang="tr-TR" dirty="0"/>
              <a:t> </a:t>
            </a:r>
          </a:p>
          <a:p>
            <a:pPr lvl="1" fontAlgn="base"/>
            <a:r>
              <a:rPr lang="tr-TR" b="1" dirty="0"/>
              <a:t>FATİH Projesi </a:t>
            </a:r>
            <a:r>
              <a:rPr lang="tr-TR" b="1" dirty="0" err="1"/>
              <a:t>Pardus</a:t>
            </a:r>
            <a:r>
              <a:rPr lang="tr-TR" b="1" dirty="0"/>
              <a:t> Temel Eğitimi</a:t>
            </a:r>
            <a:r>
              <a:rPr lang="tr-TR" dirty="0"/>
              <a:t>: Öğretmen ve öğrencilerin etkileşimli tahtayı özellikle ders anlatımı sırasında ihtiyaç duydukları temel işlevleri daha rahat şekilde kullanmalarını sağlamak amacıyla geliştirilen </a:t>
            </a:r>
            <a:r>
              <a:rPr lang="tr-TR" dirty="0" err="1"/>
              <a:t>Pardus</a:t>
            </a:r>
            <a:r>
              <a:rPr lang="tr-TR" dirty="0"/>
              <a:t> ETAP işletim sistemi hakkında yapılan temel eğitimdir</a:t>
            </a:r>
            <a:r>
              <a:rPr lang="tr-TR" dirty="0" smtClean="0"/>
              <a:t>.</a:t>
            </a:r>
            <a:endParaRPr lang="tr-TR" dirty="0"/>
          </a:p>
          <a:p>
            <a:endParaRPr lang="tr-TR" dirty="0"/>
          </a:p>
        </p:txBody>
      </p:sp>
    </p:spTree>
    <p:extLst>
      <p:ext uri="{BB962C8B-B14F-4D97-AF65-F5344CB8AC3E}">
        <p14:creationId xmlns:p14="http://schemas.microsoft.com/office/powerpoint/2010/main" val="843707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sp>
        <p:nvSpPr>
          <p:cNvPr id="3" name="İçerik Yer Tutucusu 2"/>
          <p:cNvSpPr>
            <a:spLocks noGrp="1"/>
          </p:cNvSpPr>
          <p:nvPr>
            <p:ph idx="1"/>
          </p:nvPr>
        </p:nvSpPr>
        <p:spPr/>
        <p:txBody>
          <a:bodyPr>
            <a:normAutofit/>
          </a:bodyPr>
          <a:lstStyle/>
          <a:p>
            <a:pPr fontAlgn="base"/>
            <a:r>
              <a:rPr lang="tr-TR" b="1" dirty="0" err="1"/>
              <a:t>Yüzyüze</a:t>
            </a:r>
            <a:r>
              <a:rPr lang="tr-TR" b="1" dirty="0"/>
              <a:t> </a:t>
            </a:r>
            <a:r>
              <a:rPr lang="tr-TR" b="1" dirty="0" smtClean="0"/>
              <a:t>Eğitimler</a:t>
            </a:r>
          </a:p>
          <a:p>
            <a:pPr marL="0" indent="0" fontAlgn="base">
              <a:buNone/>
            </a:pPr>
            <a:endParaRPr lang="tr-TR" dirty="0"/>
          </a:p>
          <a:p>
            <a:pPr lvl="1" fontAlgn="base"/>
            <a:r>
              <a:rPr lang="tr-TR" b="1" dirty="0" smtClean="0"/>
              <a:t>FATİH Projesi Ders Akışı Tasarımı Eğitimler</a:t>
            </a:r>
            <a:r>
              <a:rPr lang="tr-TR" dirty="0" smtClean="0"/>
              <a:t>: Türk Telekom – </a:t>
            </a:r>
            <a:r>
              <a:rPr lang="tr-TR" dirty="0" err="1" smtClean="0"/>
              <a:t>Sebit</a:t>
            </a:r>
            <a:r>
              <a:rPr lang="tr-TR" dirty="0" smtClean="0"/>
              <a:t> işbirliği ile verilen e-içerik geliştirme eğitimlerinin ilk basamağıdır. Alan bazlı olarak yapılmaktadır.</a:t>
            </a:r>
          </a:p>
          <a:p>
            <a:pPr lvl="1" fontAlgn="base"/>
            <a:r>
              <a:rPr lang="tr-TR" b="1" dirty="0" smtClean="0"/>
              <a:t>FATİH Projesi Teknoloji Destekli Eğitimler: </a:t>
            </a:r>
            <a:r>
              <a:rPr lang="tr-TR" dirty="0" smtClean="0"/>
              <a:t>Öğretmenlerimizin kendi branşlarına özgü çevrimiçi/ çevrim dışı yazılımları, elektronik materyalleri ve </a:t>
            </a:r>
            <a:r>
              <a:rPr lang="tr-TR" dirty="0" err="1" smtClean="0"/>
              <a:t>android</a:t>
            </a:r>
            <a:r>
              <a:rPr lang="tr-TR" dirty="0" smtClean="0"/>
              <a:t> uygulamaları kullanmalarını sağlamak amacıyla yapılan alan bazlı eğitimlerdir.</a:t>
            </a:r>
          </a:p>
          <a:p>
            <a:pPr lvl="1" fontAlgn="base"/>
            <a:r>
              <a:rPr lang="tr-TR" b="1" dirty="0" smtClean="0"/>
              <a:t>Network Eğitimleri</a:t>
            </a:r>
            <a:r>
              <a:rPr lang="tr-TR" dirty="0" smtClean="0"/>
              <a:t>: Mesleki ve Teknik okullarda görev yapan öğretmenlere ağ teknolojileri ve ağ güvenliği konularında yapılan eğitimlerdir. </a:t>
            </a:r>
          </a:p>
          <a:p>
            <a:pPr lvl="1" fontAlgn="base"/>
            <a:r>
              <a:rPr lang="tr-TR" b="1" dirty="0" smtClean="0"/>
              <a:t>Yönetici Seminerleri: </a:t>
            </a:r>
            <a:r>
              <a:rPr lang="tr-TR" dirty="0" smtClean="0"/>
              <a:t>İl/İlçe milli eğitim müdürlüklerinde görevli yöneticilere ve Proje okullarında görevli yöneticilere projenin uygulama süreçleri ve mahalli uygular hakkında bilgi vermek amacıyla yapılan seminerlerdir.</a:t>
            </a:r>
          </a:p>
          <a:p>
            <a:endParaRPr lang="tr-TR" dirty="0"/>
          </a:p>
        </p:txBody>
      </p:sp>
    </p:spTree>
    <p:extLst>
      <p:ext uri="{BB962C8B-B14F-4D97-AF65-F5344CB8AC3E}">
        <p14:creationId xmlns:p14="http://schemas.microsoft.com/office/powerpoint/2010/main" val="2873008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sp>
        <p:nvSpPr>
          <p:cNvPr id="3" name="İçerik Yer Tutucusu 2"/>
          <p:cNvSpPr>
            <a:spLocks noGrp="1"/>
          </p:cNvSpPr>
          <p:nvPr>
            <p:ph idx="1"/>
          </p:nvPr>
        </p:nvSpPr>
        <p:spPr>
          <a:xfrm>
            <a:off x="2589212" y="2133599"/>
            <a:ext cx="8915400" cy="4367213"/>
          </a:xfrm>
        </p:spPr>
        <p:txBody>
          <a:bodyPr>
            <a:normAutofit lnSpcReduction="10000"/>
          </a:bodyPr>
          <a:lstStyle/>
          <a:p>
            <a:pPr fontAlgn="base"/>
            <a:r>
              <a:rPr lang="tr-TR" b="1" dirty="0"/>
              <a:t>Uzaktan Eğitimler</a:t>
            </a:r>
            <a:endParaRPr lang="tr-TR" dirty="0"/>
          </a:p>
          <a:p>
            <a:pPr lvl="1" fontAlgn="base"/>
            <a:r>
              <a:rPr lang="tr-TR" b="1" dirty="0"/>
              <a:t>FATİH Projesi Etkileşimli Sınıf Yönetimi Eğitimi: </a:t>
            </a:r>
            <a:r>
              <a:rPr lang="tr-TR" dirty="0"/>
              <a:t>Eğitimde Teknoloji Kullanımı, EBA V-Sınıf, EBA ve EBA ders materyallerinin ders sürecinde kullanımı konularını kapsayan eğitimdir. Yüz yüze ve uzaktan eğitim olmak üzere iki farklı yöntemle yürütülmektedir. Uzaktan eğitim yöntemi projenin birinci faz okullarında görevli öğretmenler öncelikli olmak üzere planlanmış ve bu yöntemin tüm öğretmenler bazında yaygınlaştırılması hedeflenmektedir. Uzaktan eğitimler uygulamalı eğitim modeli şeklinde uygulanmakta olup eğitime katılan öğretmenlerin eğitmen rehberliğinde öğrencilerle birlikte bir ders işlenişini yapmasını kapsamaktadır.</a:t>
            </a:r>
          </a:p>
          <a:p>
            <a:pPr lvl="1" fontAlgn="base"/>
            <a:r>
              <a:rPr lang="tr-TR" b="1" dirty="0"/>
              <a:t>FATİH Projesi </a:t>
            </a:r>
            <a:r>
              <a:rPr lang="tr-TR" b="1" dirty="0" err="1"/>
              <a:t>BT’nin</a:t>
            </a:r>
            <a:r>
              <a:rPr lang="tr-TR" b="1" dirty="0"/>
              <a:t> ve İnternetin Bilinçli Güvenli Kullanımı Eğitimi: </a:t>
            </a:r>
            <a:r>
              <a:rPr lang="tr-TR" dirty="0"/>
              <a:t>Öğretmenlerimizin gerek günlük hayatta gerekse eğitim-öğretim sürecinde bilinçli internet kullanımı konusunda bilgi düzeylerini artırmayı hedefleyen bir eğitimdir. Önceki yıllarda yüz yüze eğitim yöntemi ile yürütülen faaliyet 2016 yılı itibarı ile uzaktan eğitim yöntemi ile yürütülmektedir.</a:t>
            </a:r>
          </a:p>
          <a:p>
            <a:pPr lvl="1" fontAlgn="base"/>
            <a:r>
              <a:rPr lang="tr-TR" b="1" dirty="0"/>
              <a:t>FATİH Projesi Ağ Altyapısı Semineri: </a:t>
            </a:r>
            <a:r>
              <a:rPr lang="tr-TR" dirty="0"/>
              <a:t>Proje kapsamında ağ alt yapısı ile ilgili keşif, uygulama ve muayene kabul süreçleri ile ilgili yapılan seminerdir.</a:t>
            </a:r>
          </a:p>
          <a:p>
            <a:endParaRPr lang="tr-TR" dirty="0"/>
          </a:p>
        </p:txBody>
      </p:sp>
    </p:spTree>
    <p:extLst>
      <p:ext uri="{BB962C8B-B14F-4D97-AF65-F5344CB8AC3E}">
        <p14:creationId xmlns:p14="http://schemas.microsoft.com/office/powerpoint/2010/main" val="238920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sp>
        <p:nvSpPr>
          <p:cNvPr id="3" name="İçerik Yer Tutucusu 2"/>
          <p:cNvSpPr>
            <a:spLocks noGrp="1"/>
          </p:cNvSpPr>
          <p:nvPr>
            <p:ph idx="1"/>
          </p:nvPr>
        </p:nvSpPr>
        <p:spPr/>
        <p:txBody>
          <a:bodyPr/>
          <a:lstStyle/>
          <a:p>
            <a:pPr fontAlgn="base"/>
            <a:r>
              <a:rPr lang="tr-TR" b="1" dirty="0"/>
              <a:t>Mahalli Eğitimler</a:t>
            </a:r>
            <a:endParaRPr lang="tr-TR" dirty="0"/>
          </a:p>
          <a:p>
            <a:pPr lvl="1" fontAlgn="base"/>
            <a:r>
              <a:rPr lang="tr-TR" dirty="0"/>
              <a:t>Mahalli eğitimler proje kapsamında eğitim alan Fatih Projesi Eğitmenleri tarafından verilmektedir.        Mahalli yapılan “FATİH Projesi- Eğitimde Teknoloji Kullanımı” kurslarına, projenin 1. Fazında görev yapan </a:t>
            </a:r>
            <a:r>
              <a:rPr lang="tr-TR" b="1" dirty="0"/>
              <a:t>114.308</a:t>
            </a:r>
            <a:r>
              <a:rPr lang="tr-TR" dirty="0"/>
              <a:t> öğretmen katılmıştır ve faz 1 eğitimleri tamamlanmıştır. Faz 2 eğitimleri 2015-2017 yıllarında </a:t>
            </a:r>
            <a:r>
              <a:rPr lang="tr-TR" dirty="0" err="1"/>
              <a:t>yüzyüze</a:t>
            </a:r>
            <a:r>
              <a:rPr lang="tr-TR" dirty="0"/>
              <a:t> ve uzaktan eğitim yöntemiyle devam etmektedir.</a:t>
            </a:r>
          </a:p>
          <a:p>
            <a:pPr lvl="1"/>
            <a:r>
              <a:rPr lang="tr-TR" b="1" dirty="0"/>
              <a:t>Öğretim Yönetim Sistemi (LMS)</a:t>
            </a:r>
            <a:r>
              <a:rPr lang="tr-TR" dirty="0"/>
              <a:t>: Katılımcıların eşzamanlı (Senkron) ve farklı zamanlı (Asenkron) öğretim yapmasına imkan sağlayan yazılım sistemidir. Sistem üzerinden öğretmen ve yöneticilere eşzamanlı (senkron) eğitim verilebileceği gibi, hazırlanan </a:t>
            </a:r>
            <a:r>
              <a:rPr lang="tr-TR" dirty="0" err="1"/>
              <a:t>scorm</a:t>
            </a:r>
            <a:r>
              <a:rPr lang="tr-TR" dirty="0"/>
              <a:t> uyumlu e-içerik paketleri ile farklı zamanlı (asenkron) öğretim yapmak mümkün olmaktadır. Eşzamanlı eğitim aynı anda farklı mekanlarda yapılan senkron eğitimi, farklı zamanlı eğitim zaman ve mekandan bağımsız yapılan asenkron eğitimi ifade etmektedir.</a:t>
            </a:r>
          </a:p>
          <a:p>
            <a:endParaRPr lang="tr-TR" dirty="0"/>
          </a:p>
        </p:txBody>
      </p:sp>
    </p:spTree>
    <p:extLst>
      <p:ext uri="{BB962C8B-B14F-4D97-AF65-F5344CB8AC3E}">
        <p14:creationId xmlns:p14="http://schemas.microsoft.com/office/powerpoint/2010/main" val="1955559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ÖĞRETMEN EĞİTİMLERİ</a:t>
            </a:r>
            <a:endParaRPr lang="tr-TR" dirty="0"/>
          </a:p>
        </p:txBody>
      </p:sp>
      <p:sp>
        <p:nvSpPr>
          <p:cNvPr id="3" name="İçerik Yer Tutucusu 2"/>
          <p:cNvSpPr>
            <a:spLocks noGrp="1"/>
          </p:cNvSpPr>
          <p:nvPr>
            <p:ph idx="1"/>
          </p:nvPr>
        </p:nvSpPr>
        <p:spPr/>
        <p:txBody>
          <a:bodyPr/>
          <a:lstStyle/>
          <a:p>
            <a:r>
              <a:rPr lang="tr-TR" dirty="0"/>
              <a:t>Genel Müdürlüğümüz tarafından yapılan uzaktan eğitimler </a:t>
            </a:r>
            <a:r>
              <a:rPr lang="tr-TR" b="1" u="sng" dirty="0"/>
              <a:t>lms.eba.gov.tr</a:t>
            </a:r>
            <a:r>
              <a:rPr lang="tr-TR" dirty="0"/>
              <a:t> üzerinden gerçekleştirilmektedir</a:t>
            </a:r>
            <a:r>
              <a:rPr lang="tr-TR" dirty="0" smtClean="0"/>
              <a:t>.</a:t>
            </a:r>
          </a:p>
          <a:p>
            <a:pPr marL="0" indent="0">
              <a:buNone/>
            </a:pPr>
            <a:endParaRPr lang="tr-TR" dirty="0"/>
          </a:p>
          <a:p>
            <a:pPr fontAlgn="base"/>
            <a:r>
              <a:rPr lang="tr-TR" b="1" dirty="0"/>
              <a:t>İletişim Bilgileri:</a:t>
            </a:r>
            <a:endParaRPr lang="tr-TR" dirty="0"/>
          </a:p>
          <a:p>
            <a:pPr lvl="1" fontAlgn="base"/>
            <a:r>
              <a:rPr lang="tr-TR" dirty="0"/>
              <a:t>Eğitim Hizmetleri Koordinatörlüğü: </a:t>
            </a:r>
            <a:r>
              <a:rPr lang="tr-TR" dirty="0">
                <a:hlinkClick r:id="rId2"/>
              </a:rPr>
              <a:t>fatih_egitim@meb.gov.tr</a:t>
            </a:r>
            <a:r>
              <a:rPr lang="tr-TR" dirty="0"/>
              <a:t>            </a:t>
            </a:r>
            <a:endParaRPr lang="tr-TR" dirty="0" smtClean="0"/>
          </a:p>
          <a:p>
            <a:pPr lvl="1" fontAlgn="base"/>
            <a:r>
              <a:rPr lang="tr-TR" dirty="0" smtClean="0"/>
              <a:t> </a:t>
            </a:r>
            <a:r>
              <a:rPr lang="tr-TR" dirty="0"/>
              <a:t>0 312 296 95 </a:t>
            </a:r>
            <a:r>
              <a:rPr lang="tr-TR" dirty="0" smtClean="0"/>
              <a:t>66</a:t>
            </a:r>
          </a:p>
          <a:p>
            <a:pPr lvl="1" fontAlgn="base"/>
            <a:endParaRPr lang="tr-TR" dirty="0"/>
          </a:p>
          <a:p>
            <a:pPr fontAlgn="base"/>
            <a:r>
              <a:rPr lang="tr-TR" dirty="0"/>
              <a:t>Eğitimde FATİH Projesi Kapsamında İçerik Hizmetleri EBA tarafından </a:t>
            </a:r>
            <a:r>
              <a:rPr lang="tr-TR" dirty="0" smtClean="0"/>
              <a:t>sunulmaktadır.</a:t>
            </a:r>
            <a:endParaRPr lang="tr-TR" dirty="0"/>
          </a:p>
        </p:txBody>
      </p:sp>
    </p:spTree>
    <p:extLst>
      <p:ext uri="{BB962C8B-B14F-4D97-AF65-F5344CB8AC3E}">
        <p14:creationId xmlns:p14="http://schemas.microsoft.com/office/powerpoint/2010/main" val="9302880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sp>
        <p:nvSpPr>
          <p:cNvPr id="3" name="İçerik Yer Tutucusu 2"/>
          <p:cNvSpPr>
            <a:spLocks noGrp="1"/>
          </p:cNvSpPr>
          <p:nvPr>
            <p:ph idx="1"/>
          </p:nvPr>
        </p:nvSpPr>
        <p:spPr/>
        <p:txBody>
          <a:bodyPr>
            <a:normAutofit lnSpcReduction="10000"/>
          </a:bodyPr>
          <a:lstStyle/>
          <a:p>
            <a:pPr fontAlgn="base"/>
            <a:r>
              <a:rPr lang="tr-TR" dirty="0"/>
              <a:t>Eğitimde FATİH Projesinin içerik ayağını oluşturan Eğitim Bilişim Ağı (www.eba.gov.tr),  Yenilik ve Eğitim Teknolojileri Genel Müdürlüğü tarafından yürütülen çevrimiçi bir sosyal eğitim platformudur.</a:t>
            </a:r>
          </a:p>
          <a:p>
            <a:pPr fontAlgn="base"/>
            <a:r>
              <a:rPr lang="tr-TR" dirty="0"/>
              <a:t>Bu platformun amacı; okulda, evde, kısacası ihtiyaç duyulan her yerde bilgi teknolojileri araçlarını kullanarak etkili materyal kullanımını destekleyip teknolojinin eğitime entegrasyonunu sağlamaktır. EBA,  sınıf seviyelerine uygun, güvenilir ve doğru e-içerikler sunmak için oluşturulup geliştirilmeye devam etmektedir.</a:t>
            </a:r>
          </a:p>
          <a:p>
            <a:pPr fontAlgn="base"/>
            <a:r>
              <a:rPr lang="tr-TR" dirty="0"/>
              <a:t>Öğretmen ve öğrenciler başta olmak üzere eğitimin tüm paydaşları için tasarlanan EBA;</a:t>
            </a:r>
          </a:p>
          <a:p>
            <a:pPr lvl="1" fontAlgn="base"/>
            <a:r>
              <a:rPr lang="tr-TR" dirty="0"/>
              <a:t>Farklı, zengin ve eğitici içerikler sunmak</a:t>
            </a:r>
            <a:r>
              <a:rPr lang="tr-TR" dirty="0" smtClean="0"/>
              <a:t>,</a:t>
            </a:r>
            <a:endParaRPr lang="tr-TR" dirty="0"/>
          </a:p>
          <a:p>
            <a:pPr lvl="1" fontAlgn="base"/>
            <a:r>
              <a:rPr lang="tr-TR" dirty="0"/>
              <a:t>Bilişim kültürünü yaygınlaştırarak eğitimde kullanılmasını sağlamak,</a:t>
            </a:r>
          </a:p>
          <a:p>
            <a:endParaRPr lang="tr-TR" dirty="0"/>
          </a:p>
        </p:txBody>
      </p:sp>
      <p:pic>
        <p:nvPicPr>
          <p:cNvPr id="4" name="Resim 3"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2304206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lvl="0" fontAlgn="base"/>
            <a:r>
              <a:rPr lang="tr-TR" dirty="0"/>
              <a:t>İçerikle ilgili ihtiyaçlara cevap vermek</a:t>
            </a:r>
            <a:r>
              <a:rPr lang="tr-TR" dirty="0" smtClean="0"/>
              <a:t>,</a:t>
            </a:r>
            <a:r>
              <a:rPr lang="tr-TR" dirty="0"/>
              <a:t> </a:t>
            </a:r>
          </a:p>
          <a:p>
            <a:pPr lvl="0" fontAlgn="base"/>
            <a:r>
              <a:rPr lang="tr-TR" dirty="0"/>
              <a:t>Sosyal ağ yapısıyla kullanıcıların bilgi alışverişinde bulunabilmelerini sağlamak</a:t>
            </a:r>
            <a:r>
              <a:rPr lang="tr-TR" dirty="0" smtClean="0"/>
              <a:t>,</a:t>
            </a:r>
            <a:r>
              <a:rPr lang="tr-TR" dirty="0"/>
              <a:t> </a:t>
            </a:r>
          </a:p>
          <a:p>
            <a:pPr lvl="0" fontAlgn="base"/>
            <a:r>
              <a:rPr lang="tr-TR" dirty="0"/>
              <a:t>Zengin ve gittikçe büyüyen arşiviyle derslere katkı sağlamak</a:t>
            </a:r>
            <a:r>
              <a:rPr lang="tr-TR" dirty="0" smtClean="0"/>
              <a:t>,</a:t>
            </a:r>
            <a:r>
              <a:rPr lang="tr-TR" dirty="0"/>
              <a:t> </a:t>
            </a:r>
          </a:p>
          <a:p>
            <a:pPr lvl="0" fontAlgn="base"/>
            <a:r>
              <a:rPr lang="tr-TR" dirty="0"/>
              <a:t>Bilgiyi öğrenirken aynı zamanda yeniden yapılandırabilmek ve bilgiden bilgi üretmek</a:t>
            </a:r>
            <a:r>
              <a:rPr lang="tr-TR" dirty="0" smtClean="0"/>
              <a:t>,</a:t>
            </a:r>
            <a:r>
              <a:rPr lang="tr-TR" dirty="0"/>
              <a:t> </a:t>
            </a:r>
          </a:p>
          <a:p>
            <a:pPr lvl="0" fontAlgn="base"/>
            <a:r>
              <a:rPr lang="tr-TR" dirty="0"/>
              <a:t>Farklı öğrenme stillerine (sözel, görsel, sayısal, sosyal, bireysel, işitsel öğrenme) sahip öğrencileri de kapsamak</a:t>
            </a:r>
            <a:r>
              <a:rPr lang="tr-TR" dirty="0" smtClean="0"/>
              <a:t>,</a:t>
            </a:r>
            <a:r>
              <a:rPr lang="tr-TR" dirty="0"/>
              <a:t> </a:t>
            </a:r>
          </a:p>
          <a:p>
            <a:pPr lvl="0" fontAlgn="base"/>
            <a:r>
              <a:rPr lang="tr-TR" dirty="0"/>
              <a:t>Bütün öğretmenleri ortak bir paydada buluşturarak eğitime el birliğiyle yön vermelerini sağlamak</a:t>
            </a:r>
            <a:r>
              <a:rPr lang="tr-TR" dirty="0" smtClean="0"/>
              <a:t>,</a:t>
            </a:r>
            <a:r>
              <a:rPr lang="tr-TR" dirty="0"/>
              <a:t> </a:t>
            </a:r>
          </a:p>
          <a:p>
            <a:pPr lvl="0" fontAlgn="base"/>
            <a:r>
              <a:rPr lang="tr-TR" dirty="0"/>
              <a:t>Teknolojiyi bir amaç olarak değil bir araç olarak kullanmak amacıyla tasarlanan sosyal bir eğitim platformudur.</a:t>
            </a:r>
          </a:p>
          <a:p>
            <a:endParaRPr lang="tr-TR" dirty="0"/>
          </a:p>
        </p:txBody>
      </p:sp>
      <p:sp>
        <p:nvSpPr>
          <p:cNvPr id="6"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7" name="Resim 6"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1199303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fontAlgn="base"/>
            <a:r>
              <a:rPr lang="tr-TR" dirty="0" smtClean="0"/>
              <a:t>Başlıca </a:t>
            </a:r>
            <a:r>
              <a:rPr lang="tr-TR" dirty="0"/>
              <a:t>EBA uygulamalarını şunlardır</a:t>
            </a:r>
            <a:r>
              <a:rPr lang="tr-TR" dirty="0" smtClean="0"/>
              <a:t>:</a:t>
            </a:r>
          </a:p>
          <a:p>
            <a:pPr lvl="1" fontAlgn="base"/>
            <a:r>
              <a:rPr lang="tr-TR" dirty="0"/>
              <a:t>EBA Market Uygulaması</a:t>
            </a:r>
            <a:endParaRPr lang="tr-TR" sz="2200" dirty="0"/>
          </a:p>
          <a:p>
            <a:pPr lvl="1" fontAlgn="base"/>
            <a:r>
              <a:rPr lang="tr-TR" dirty="0"/>
              <a:t>EBA Arama</a:t>
            </a:r>
            <a:endParaRPr lang="tr-TR" sz="2200" dirty="0"/>
          </a:p>
          <a:p>
            <a:pPr lvl="1" fontAlgn="base"/>
            <a:r>
              <a:rPr lang="tr-TR" dirty="0"/>
              <a:t>EBA Ders</a:t>
            </a:r>
            <a:endParaRPr lang="tr-TR" sz="2200" dirty="0"/>
          </a:p>
          <a:p>
            <a:pPr lvl="1" fontAlgn="base"/>
            <a:r>
              <a:rPr lang="tr-TR" dirty="0"/>
              <a:t>EBA Paylaş</a:t>
            </a:r>
            <a:endParaRPr lang="tr-TR" sz="2200" dirty="0"/>
          </a:p>
          <a:p>
            <a:pPr lvl="1" fontAlgn="base"/>
            <a:r>
              <a:rPr lang="tr-TR" dirty="0"/>
              <a:t>EBA Stüdyoları</a:t>
            </a:r>
            <a:endParaRPr lang="tr-TR" sz="2200" dirty="0"/>
          </a:p>
          <a:p>
            <a:pPr lvl="1" fontAlgn="base"/>
            <a:r>
              <a:rPr lang="tr-TR" dirty="0"/>
              <a:t>İçerik Geliştirme Araçları</a:t>
            </a:r>
            <a:endParaRPr lang="tr-TR" sz="2200" dirty="0"/>
          </a:p>
          <a:p>
            <a:pPr lvl="1" fontAlgn="base"/>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128350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33203"/>
          </a:xfrm>
        </p:spPr>
        <p:txBody>
          <a:bodyPr/>
          <a:lstStyle/>
          <a:p>
            <a:r>
              <a:rPr lang="tr-TR" dirty="0"/>
              <a:t>EĞİTİMDE FATİH PROJESİ</a:t>
            </a:r>
          </a:p>
        </p:txBody>
      </p:sp>
      <p:sp>
        <p:nvSpPr>
          <p:cNvPr id="3" name="İçerik Yer Tutucusu 2"/>
          <p:cNvSpPr>
            <a:spLocks noGrp="1"/>
          </p:cNvSpPr>
          <p:nvPr>
            <p:ph idx="1"/>
          </p:nvPr>
        </p:nvSpPr>
        <p:spPr>
          <a:xfrm>
            <a:off x="2589212" y="1476374"/>
            <a:ext cx="8915400" cy="4910135"/>
          </a:xfrm>
        </p:spPr>
        <p:txBody>
          <a:bodyPr>
            <a:normAutofit lnSpcReduction="10000"/>
          </a:bodyPr>
          <a:lstStyle/>
          <a:p>
            <a:r>
              <a:rPr lang="tr-TR" dirty="0"/>
              <a:t>Eğitimde FATİH Projesi, eğitim ve öğretimde fırsat eşitliğini sağlamak ve okullarımızdaki teknolojiyi iyileştirmek amacıyla bilişim teknolojileri araçlarının öğrenme-öğretme sürecinde daha fazla duyu organına hitap edilecek şekilde, derslerde etkin kullanımı için başlatılmıştır</a:t>
            </a:r>
            <a:r>
              <a:rPr lang="tr-TR" dirty="0" smtClean="0"/>
              <a:t>.</a:t>
            </a:r>
          </a:p>
          <a:p>
            <a:endParaRPr lang="tr-TR" dirty="0"/>
          </a:p>
          <a:p>
            <a:pPr fontAlgn="base"/>
            <a:r>
              <a:rPr lang="tr-TR" dirty="0"/>
              <a:t>Bu prensiplerden yola çıkarak çözümü oluştururken başarı faktörleri 5 temel esasa dayandırılmıştır</a:t>
            </a:r>
            <a:r>
              <a:rPr lang="tr-TR" dirty="0" smtClean="0"/>
              <a:t>:</a:t>
            </a:r>
          </a:p>
          <a:p>
            <a:pPr marL="0" indent="0" fontAlgn="base">
              <a:buNone/>
            </a:pPr>
            <a:endParaRPr lang="tr-TR" dirty="0"/>
          </a:p>
          <a:p>
            <a:pPr lvl="1" fontAlgn="base"/>
            <a:r>
              <a:rPr lang="tr-TR" b="1" u="sng" dirty="0"/>
              <a:t>Erişilebilirlik</a:t>
            </a:r>
            <a:r>
              <a:rPr lang="tr-TR" u="sng" dirty="0"/>
              <a:t>:</a:t>
            </a:r>
            <a:r>
              <a:rPr lang="tr-TR" dirty="0"/>
              <a:t> Her an her yerden, zaman ve araçlardan bağımsız olarak hizmet sunabilmek</a:t>
            </a:r>
            <a:r>
              <a:rPr lang="tr-TR" dirty="0" smtClean="0"/>
              <a:t>,</a:t>
            </a:r>
            <a:endParaRPr lang="tr-TR" dirty="0"/>
          </a:p>
          <a:p>
            <a:pPr lvl="1" fontAlgn="base"/>
            <a:r>
              <a:rPr lang="tr-TR" b="1" u="sng" dirty="0"/>
              <a:t>Verimlilik:</a:t>
            </a:r>
            <a:r>
              <a:rPr lang="tr-TR" dirty="0"/>
              <a:t> Hedef odaklı, daha verimli çalışma ortamları ve gelişim alanları sunabilmek</a:t>
            </a:r>
            <a:r>
              <a:rPr lang="tr-TR" dirty="0" smtClean="0"/>
              <a:t>,</a:t>
            </a:r>
            <a:endParaRPr lang="tr-TR" dirty="0"/>
          </a:p>
          <a:p>
            <a:pPr lvl="1" fontAlgn="base"/>
            <a:r>
              <a:rPr lang="tr-TR" b="1" u="sng" dirty="0"/>
              <a:t>Eşitlik (fırsat eşitliği):</a:t>
            </a:r>
            <a:r>
              <a:rPr lang="tr-TR" dirty="0"/>
              <a:t> Tüm paydaşların en iyi hizmete erişilebilmesini sağlayabilmek</a:t>
            </a:r>
            <a:r>
              <a:rPr lang="tr-TR" dirty="0" smtClean="0"/>
              <a:t>,</a:t>
            </a:r>
            <a:endParaRPr lang="tr-TR" dirty="0"/>
          </a:p>
          <a:p>
            <a:pPr lvl="1" fontAlgn="base"/>
            <a:r>
              <a:rPr lang="tr-TR" b="1" u="sng" dirty="0" err="1"/>
              <a:t>Ölçülebilirlik</a:t>
            </a:r>
            <a:r>
              <a:rPr lang="tr-TR" b="1" u="sng" dirty="0"/>
              <a:t>:</a:t>
            </a:r>
            <a:r>
              <a:rPr lang="tr-TR" dirty="0"/>
              <a:t> Gelişimin doğru değerlendirilebilmesi için sürecin ve sonuçların doğru ölçülebilmesini sağlamak, buna göre düzgün geri bildirim verebilmek,</a:t>
            </a:r>
          </a:p>
          <a:p>
            <a:pPr lvl="1" fontAlgn="base"/>
            <a:r>
              <a:rPr lang="tr-TR" b="1" u="sng" dirty="0"/>
              <a:t>Kalite:</a:t>
            </a:r>
            <a:r>
              <a:rPr lang="tr-TR" dirty="0"/>
              <a:t> Tüm eğitimin kalitesini ölçülebilir şekilde yükseltmek.</a:t>
            </a:r>
          </a:p>
          <a:p>
            <a:endParaRPr lang="tr-TR" dirty="0"/>
          </a:p>
        </p:txBody>
      </p:sp>
    </p:spTree>
    <p:extLst>
      <p:ext uri="{BB962C8B-B14F-4D97-AF65-F5344CB8AC3E}">
        <p14:creationId xmlns:p14="http://schemas.microsoft.com/office/powerpoint/2010/main" val="23607157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descr="00a"/>
          <p:cNvPicPr/>
          <p:nvPr/>
        </p:nvPicPr>
        <p:blipFill>
          <a:blip r:embed="rId2">
            <a:extLst>
              <a:ext uri="{28A0092B-C50C-407E-A947-70E740481C1C}">
                <a14:useLocalDpi xmlns:a14="http://schemas.microsoft.com/office/drawing/2010/main" val="0"/>
              </a:ext>
            </a:extLst>
          </a:blip>
          <a:srcRect/>
          <a:stretch>
            <a:fillRect/>
          </a:stretch>
        </p:blipFill>
        <p:spPr bwMode="auto">
          <a:xfrm>
            <a:off x="2747962" y="1905000"/>
            <a:ext cx="8010525" cy="4762500"/>
          </a:xfrm>
          <a:prstGeom prst="rect">
            <a:avLst/>
          </a:prstGeom>
          <a:noFill/>
          <a:ln>
            <a:noFill/>
          </a:ln>
        </p:spPr>
      </p:pic>
      <p:sp>
        <p:nvSpPr>
          <p:cNvPr id="7"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8" name="Resim 7" descr="link-eba"/>
          <p:cNvPicPr/>
          <p:nvPr/>
        </p:nvPicPr>
        <p:blipFill>
          <a:blip r:embed="rId3">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17109741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fontAlgn="base"/>
            <a:r>
              <a:rPr lang="tr-TR" dirty="0"/>
              <a:t>“EBA Market” uygulaması, 80’den fazla mobil uygulamayı içinde barındırarak öğrenci ve öğretmenlere sunan MEB Fatih projesi kapsamında YEĞİTEK tarafından hazırlanan bir market uygulamasıdır. Uygulama sayesinde öğrenci ve öğretmenlerimiz derslerde ve günlük hayatlarında kullanabilecekleri mobil içeriklere ulaşabilmektedir</a:t>
            </a:r>
            <a:r>
              <a:rPr lang="tr-TR" dirty="0" smtClean="0"/>
              <a:t>.</a:t>
            </a:r>
            <a:endParaRPr lang="tr-TR" sz="2400" dirty="0" smtClean="0"/>
          </a:p>
          <a:p>
            <a:pPr lvl="1" fontAlgn="base"/>
            <a:endParaRPr lang="tr-TR" sz="2400" dirty="0"/>
          </a:p>
          <a:p>
            <a:pPr lvl="1" fontAlgn="base"/>
            <a:r>
              <a:rPr lang="tr-TR" dirty="0" smtClean="0"/>
              <a:t>EBA </a:t>
            </a:r>
            <a:r>
              <a:rPr lang="tr-TR" dirty="0"/>
              <a:t>Puanlama ve Yıldız Sistemi</a:t>
            </a:r>
            <a:endParaRPr lang="tr-TR" sz="2200" dirty="0"/>
          </a:p>
          <a:p>
            <a:pPr lvl="1" fontAlgn="base"/>
            <a:r>
              <a:rPr lang="tr-TR" dirty="0"/>
              <a:t>EBA E-İçerik Geliştirme Eğitimleri</a:t>
            </a:r>
            <a:endParaRPr lang="tr-TR" sz="2200" dirty="0"/>
          </a:p>
          <a:p>
            <a:pPr lvl="1" fontAlgn="base"/>
            <a:r>
              <a:rPr lang="tr-TR" dirty="0"/>
              <a:t>EBA Tanıtım Toplantıları</a:t>
            </a:r>
            <a:endParaRPr lang="tr-TR" sz="2200" dirty="0"/>
          </a:p>
          <a:p>
            <a:pPr lvl="1" fontAlgn="base"/>
            <a:r>
              <a:rPr lang="tr-TR" dirty="0"/>
              <a:t>EBA Yarışmaları</a:t>
            </a:r>
            <a:endParaRPr lang="tr-TR" sz="2200" dirty="0"/>
          </a:p>
          <a:p>
            <a:pPr lvl="2" fontAlgn="base"/>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41543738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fontAlgn="base"/>
            <a:r>
              <a:rPr lang="tr-TR" b="1" dirty="0"/>
              <a:t>EBA PUANLAMA VE YILDIZ SİSTEMİ</a:t>
            </a:r>
            <a:endParaRPr lang="tr-TR" dirty="0"/>
          </a:p>
          <a:p>
            <a:pPr lvl="1" fontAlgn="base"/>
            <a:r>
              <a:rPr lang="tr-TR" dirty="0" smtClean="0"/>
              <a:t>EBA </a:t>
            </a:r>
            <a:r>
              <a:rPr lang="tr-TR" dirty="0"/>
              <a:t>kullanımını teşvik etmek amacıyla EBA kullanıcılarının EBA üzerinden puan kazanma ve bu puanların “Yıldız </a:t>
            </a:r>
            <a:r>
              <a:rPr lang="tr-TR" dirty="0" err="1"/>
              <a:t>Sistemi”ne</a:t>
            </a:r>
            <a:r>
              <a:rPr lang="tr-TR" dirty="0"/>
              <a:t> dönüştürülmesi hedeflenmektedir.</a:t>
            </a:r>
            <a:endParaRPr lang="tr-TR" sz="2200" dirty="0"/>
          </a:p>
          <a:p>
            <a:pPr lvl="1" fontAlgn="base"/>
            <a:r>
              <a:rPr lang="tr-TR" dirty="0"/>
              <a:t>Bu çalışma için öğrenci, öğretmen, okul, ilçe ve il millî eğitim müdürlükleri için puan kaynakları  belirlenecektir.</a:t>
            </a:r>
            <a:endParaRPr lang="tr-TR" sz="2200" dirty="0"/>
          </a:p>
          <a:p>
            <a:pPr lvl="1" fontAlgn="base"/>
            <a:r>
              <a:rPr lang="tr-TR" dirty="0"/>
              <a:t>“Yıldız Sistemi”, elde edilen öğretmen ve okul puanlarının belli bir hesaplama mekanizması ile yıldıza dönüştürülmesi olarak tasarlanmıştır. İl ve ilçe millî eğitim müdürlükleri için ilgili yerdeki okulların puan toplamı dikkate alınacak ve toplam puanlar yıldıza dönüştürülecektir. İl ve ilçe millî eğitim müdürlükleri, okul ve öğretmenlerin en az 1, en fazla 10 yıldızı olabilecektir.</a:t>
            </a:r>
            <a:endParaRPr lang="tr-TR" sz="2200" dirty="0"/>
          </a:p>
          <a:p>
            <a:pPr lvl="2" fontAlgn="base"/>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4151036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133600"/>
            <a:ext cx="8915400" cy="4281488"/>
          </a:xfrm>
        </p:spPr>
        <p:txBody>
          <a:bodyPr>
            <a:normAutofit/>
          </a:bodyPr>
          <a:lstStyle/>
          <a:p>
            <a:r>
              <a:rPr lang="tr-TR" b="1" dirty="0"/>
              <a:t>EBA E-İÇERİK GELİŞTİRME EĞİTİMLERİ</a:t>
            </a:r>
          </a:p>
          <a:p>
            <a:pPr lvl="1" fontAlgn="base"/>
            <a:r>
              <a:rPr lang="tr-TR" dirty="0"/>
              <a:t>Türkiye’nin e-içerik ihraç eden bir ülke vizyonuna sahip olması nedeniyle EBA, e-içerik üretimini de sahaya yaymak, öğretmenlerin e-içerik üretmesi, derslerinde aktif kullanması için çeşitli eğitim çalışmalarını da yürütmektedir.</a:t>
            </a:r>
            <a:endParaRPr lang="tr-TR" sz="2200" dirty="0"/>
          </a:p>
          <a:p>
            <a:pPr lvl="1" fontAlgn="base"/>
            <a:r>
              <a:rPr lang="tr-TR" dirty="0"/>
              <a:t>Bu kapsamda 2015 yılında Mersin ilinde 1000 öğretmen e-içerik geliştirme eğitimine alınmış, ardından bu öğretmenler arasından seçilen 250 öğretmene Antalya’da 2. faz e-içerik geliştirme eğitimi verilmiştir.</a:t>
            </a:r>
            <a:endParaRPr lang="tr-TR" sz="2200" dirty="0"/>
          </a:p>
          <a:p>
            <a:pPr lvl="1" fontAlgn="base"/>
            <a:r>
              <a:rPr lang="tr-TR" dirty="0"/>
              <a:t>Antalya’daki 2. faz eğitime katılarak üstün başarı gösteren öğretmenlerimiz de 2016 yılı içerisinde İstanbul’da gerçekleştirilecek e-içerik eğitimine danışman eğitim görevlisi olarak alınmaktadır.</a:t>
            </a:r>
            <a:endParaRPr lang="tr-TR" sz="2200" dirty="0"/>
          </a:p>
          <a:p>
            <a:pPr lvl="1" fontAlgn="base"/>
            <a:r>
              <a:rPr lang="tr-TR" dirty="0"/>
              <a:t>2016 yılı içerisinde İstanbul’da 22 hafta sürecek olan ve her hafta 140 öğretmenin eğitime alınacağı “Fatih Projesi Ders Akışı Tasarımı Kursu” da yine EBA Uzmanları tarafından verilmektedir.</a:t>
            </a:r>
            <a:endParaRPr lang="tr-TR" sz="2200" dirty="0"/>
          </a:p>
          <a:p>
            <a:pPr lvl="2" fontAlgn="base"/>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Tree>
    <p:extLst>
      <p:ext uri="{BB962C8B-B14F-4D97-AF65-F5344CB8AC3E}">
        <p14:creationId xmlns:p14="http://schemas.microsoft.com/office/powerpoint/2010/main" val="5370359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997974"/>
            <a:ext cx="8915400" cy="3038475"/>
          </a:xfrm>
        </p:spPr>
        <p:txBody>
          <a:bodyPr>
            <a:normAutofit/>
          </a:bodyPr>
          <a:lstStyle/>
          <a:p>
            <a:r>
              <a:rPr lang="tr-TR" b="1" dirty="0"/>
              <a:t>EBA TANITIM </a:t>
            </a:r>
            <a:r>
              <a:rPr lang="tr-TR" b="1" dirty="0" smtClean="0"/>
              <a:t>TOPLANTILAR</a:t>
            </a:r>
          </a:p>
          <a:p>
            <a:pPr lvl="1" fontAlgn="base"/>
            <a:r>
              <a:rPr lang="tr-TR" dirty="0" err="1"/>
              <a:t>EBA’nın</a:t>
            </a:r>
            <a:r>
              <a:rPr lang="tr-TR" dirty="0"/>
              <a:t> tüm idareci, öğretmen, öğrenci ve veliler tarafından bilinmesi, özelliklerinin incelenmesi ve sunduğu fırsatların etkin kullanılması için EBA uzmanları Türkiye’nin dört bir yanında </a:t>
            </a:r>
            <a:r>
              <a:rPr lang="tr-TR" dirty="0" err="1"/>
              <a:t>yüzyüze</a:t>
            </a:r>
            <a:r>
              <a:rPr lang="tr-TR" dirty="0"/>
              <a:t> EBA tanıtım etkinlikleri düzenlemektedir.</a:t>
            </a:r>
          </a:p>
          <a:p>
            <a:pPr lvl="1" fontAlgn="base"/>
            <a:r>
              <a:rPr lang="tr-TR" dirty="0"/>
              <a:t>EBA tanıtım etkinliği düzenlemek isteyen il millî eğitim müdürlüklerinin, Yenilik ve Eğitim Teknolojileri Genel Müdürlüğünden talep etmesi hâlinde kendilerine tanıtım etkinliği gerçekleştirecek EBA Uzmanı desteği sağlanmaktadır.</a:t>
            </a:r>
          </a:p>
          <a:p>
            <a:pPr lvl="1" fontAlgn="base"/>
            <a:r>
              <a:rPr lang="tr-TR" dirty="0" err="1"/>
              <a:t>EBA’nın</a:t>
            </a:r>
            <a:r>
              <a:rPr lang="tr-TR" dirty="0"/>
              <a:t> tanıtımı için konferans, zirve, panel vb. etkinliklere katılım sağlanmakta ve böylece </a:t>
            </a:r>
            <a:r>
              <a:rPr lang="tr-TR" dirty="0" err="1"/>
              <a:t>EBA’nın</a:t>
            </a:r>
            <a:r>
              <a:rPr lang="tr-TR" dirty="0"/>
              <a:t> tüm eğitim paydaşları tarafından tanınması amaçlanmaktadır.</a:t>
            </a:r>
          </a:p>
          <a:p>
            <a:pPr lvl="2" fontAlgn="base"/>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pic>
        <p:nvPicPr>
          <p:cNvPr id="7" name="Resim 6" descr="04"/>
          <p:cNvPicPr/>
          <p:nvPr/>
        </p:nvPicPr>
        <p:blipFill>
          <a:blip r:embed="rId3">
            <a:extLst>
              <a:ext uri="{28A0092B-C50C-407E-A947-70E740481C1C}">
                <a14:useLocalDpi xmlns:a14="http://schemas.microsoft.com/office/drawing/2010/main" val="0"/>
              </a:ext>
            </a:extLst>
          </a:blip>
          <a:srcRect/>
          <a:stretch>
            <a:fillRect/>
          </a:stretch>
        </p:blipFill>
        <p:spPr bwMode="auto">
          <a:xfrm>
            <a:off x="4030027" y="5072060"/>
            <a:ext cx="5760720" cy="1515110"/>
          </a:xfrm>
          <a:prstGeom prst="rect">
            <a:avLst/>
          </a:prstGeom>
          <a:noFill/>
          <a:ln>
            <a:noFill/>
          </a:ln>
        </p:spPr>
      </p:pic>
    </p:spTree>
    <p:extLst>
      <p:ext uri="{BB962C8B-B14F-4D97-AF65-F5344CB8AC3E}">
        <p14:creationId xmlns:p14="http://schemas.microsoft.com/office/powerpoint/2010/main" val="2386877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997975"/>
            <a:ext cx="8915400" cy="359464"/>
          </a:xfrm>
        </p:spPr>
        <p:txBody>
          <a:bodyPr>
            <a:normAutofit lnSpcReduction="10000"/>
          </a:bodyPr>
          <a:lstStyle/>
          <a:p>
            <a:r>
              <a:rPr lang="tr-TR" b="1" dirty="0"/>
              <a:t>EBA </a:t>
            </a:r>
            <a:r>
              <a:rPr lang="tr-TR" b="1" dirty="0" smtClean="0"/>
              <a:t>YARIŞMALARI</a:t>
            </a:r>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pic>
        <p:nvPicPr>
          <p:cNvPr id="8" name="Resim 7" descr="05"/>
          <p:cNvPicPr/>
          <p:nvPr/>
        </p:nvPicPr>
        <p:blipFill>
          <a:blip r:embed="rId3">
            <a:extLst>
              <a:ext uri="{28A0092B-C50C-407E-A947-70E740481C1C}">
                <a14:useLocalDpi xmlns:a14="http://schemas.microsoft.com/office/drawing/2010/main" val="0"/>
              </a:ext>
            </a:extLst>
          </a:blip>
          <a:srcRect/>
          <a:stretch>
            <a:fillRect/>
          </a:stretch>
        </p:blipFill>
        <p:spPr bwMode="auto">
          <a:xfrm>
            <a:off x="3802381" y="2450414"/>
            <a:ext cx="5760720" cy="1591310"/>
          </a:xfrm>
          <a:prstGeom prst="rect">
            <a:avLst/>
          </a:prstGeom>
          <a:noFill/>
          <a:ln>
            <a:noFill/>
          </a:ln>
        </p:spPr>
      </p:pic>
      <p:sp>
        <p:nvSpPr>
          <p:cNvPr id="9" name="İçerik Yer Tutucusu 2"/>
          <p:cNvSpPr txBox="1">
            <a:spLocks/>
          </p:cNvSpPr>
          <p:nvPr/>
        </p:nvSpPr>
        <p:spPr>
          <a:xfrm>
            <a:off x="2589212" y="4255399"/>
            <a:ext cx="8915400" cy="2474013"/>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tr-TR" dirty="0"/>
              <a:t>Dünyanın en büyük içerik platformu olan Eğitim Bilişim Ağı (EBA); öğrenci, öğretmen, araştırmacıların yanı sıra </a:t>
            </a:r>
            <a:r>
              <a:rPr lang="tr-TR" dirty="0" err="1"/>
              <a:t>entellektüel</a:t>
            </a:r>
            <a:r>
              <a:rPr lang="tr-TR" dirty="0"/>
              <a:t>, merak sahibi, yenilikçi bireylerin niteliklerini ve ekip çalışma becerilerini öne çıkarmayı amaçlamaktadır. Özellikle gençler tarafından çok ilgi gören </a:t>
            </a:r>
            <a:r>
              <a:rPr lang="tr-TR" dirty="0" err="1"/>
              <a:t>fotoğraf</a:t>
            </a:r>
            <a:r>
              <a:rPr lang="tr-TR" dirty="0"/>
              <a:t>, sinema ve grafik gibi sanat dallarını kullanarak eğitim kavramının görsel boyutunu ortaya çıkarmak ve ortaya çıkan ürünleri paylaşıma sunmak amacıyla EBA, 5 ayrı alanda yarışma organize etmektedir. EBA yarışmaları tüm öğretmen ve öğrencilere açık olduğu için rekabette de fırsat eşitliğini sağlamaktadır</a:t>
            </a:r>
            <a:r>
              <a:rPr lang="tr-TR" dirty="0" smtClean="0"/>
              <a:t>.</a:t>
            </a:r>
          </a:p>
          <a:p>
            <a:endParaRPr lang="tr-TR" dirty="0"/>
          </a:p>
        </p:txBody>
      </p:sp>
    </p:spTree>
    <p:extLst>
      <p:ext uri="{BB962C8B-B14F-4D97-AF65-F5344CB8AC3E}">
        <p14:creationId xmlns:p14="http://schemas.microsoft.com/office/powerpoint/2010/main" val="47147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997975"/>
            <a:ext cx="8915400" cy="359464"/>
          </a:xfrm>
        </p:spPr>
        <p:txBody>
          <a:bodyPr>
            <a:normAutofit lnSpcReduction="10000"/>
          </a:bodyPr>
          <a:lstStyle/>
          <a:p>
            <a:r>
              <a:rPr lang="tr-TR" b="1" dirty="0"/>
              <a:t>EBA </a:t>
            </a:r>
            <a:r>
              <a:rPr lang="tr-TR" b="1" dirty="0" smtClean="0"/>
              <a:t>YARIŞMALARI</a:t>
            </a:r>
            <a:endParaRPr lang="tr-TR" dirty="0"/>
          </a:p>
          <a:p>
            <a:endParaRPr lang="tr-TR" dirty="0"/>
          </a:p>
        </p:txBody>
      </p:sp>
      <p:sp>
        <p:nvSpPr>
          <p:cNvPr id="5" name="Unvan 1"/>
          <p:cNvSpPr>
            <a:spLocks noGrp="1"/>
          </p:cNvSpPr>
          <p:nvPr>
            <p:ph type="title"/>
          </p:nvPr>
        </p:nvSpPr>
        <p:spPr>
          <a:xfrm>
            <a:off x="2592925" y="624110"/>
            <a:ext cx="8911687" cy="1280890"/>
          </a:xfrm>
        </p:spPr>
        <p:txBody>
          <a:bodyPr/>
          <a:lstStyle/>
          <a:p>
            <a:r>
              <a:rPr lang="tr-TR" dirty="0"/>
              <a:t>EĞİTİMDE FATİH </a:t>
            </a:r>
            <a:r>
              <a:rPr lang="tr-TR" dirty="0" smtClean="0"/>
              <a:t>PROJESİ –EBA </a:t>
            </a:r>
            <a:br>
              <a:rPr lang="tr-TR" dirty="0" smtClean="0"/>
            </a:br>
            <a:r>
              <a:rPr lang="tr-TR" dirty="0" smtClean="0"/>
              <a:t>(Eğitim Bilişim Ağı – www.eba.gov.tr )</a:t>
            </a:r>
            <a:endParaRPr lang="tr-TR" dirty="0"/>
          </a:p>
        </p:txBody>
      </p:sp>
      <p:pic>
        <p:nvPicPr>
          <p:cNvPr id="6" name="Resim 5" descr="link-eba"/>
          <p:cNvPicPr/>
          <p:nvPr/>
        </p:nvPicPr>
        <p:blipFill>
          <a:blip r:embed="rId2">
            <a:extLst>
              <a:ext uri="{28A0092B-C50C-407E-A947-70E740481C1C}">
                <a14:useLocalDpi xmlns:a14="http://schemas.microsoft.com/office/drawing/2010/main" val="0"/>
              </a:ext>
            </a:extLst>
          </a:blip>
          <a:srcRect/>
          <a:stretch>
            <a:fillRect/>
          </a:stretch>
        </p:blipFill>
        <p:spPr bwMode="auto">
          <a:xfrm>
            <a:off x="9263063" y="407305"/>
            <a:ext cx="1524000" cy="857250"/>
          </a:xfrm>
          <a:prstGeom prst="rect">
            <a:avLst/>
          </a:prstGeom>
          <a:noFill/>
          <a:ln>
            <a:noFill/>
          </a:ln>
        </p:spPr>
      </p:pic>
      <p:sp>
        <p:nvSpPr>
          <p:cNvPr id="9" name="İçerik Yer Tutucusu 2"/>
          <p:cNvSpPr txBox="1">
            <a:spLocks/>
          </p:cNvSpPr>
          <p:nvPr/>
        </p:nvSpPr>
        <p:spPr>
          <a:xfrm>
            <a:off x="2589212" y="2586039"/>
            <a:ext cx="8915400" cy="414337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fontAlgn="base"/>
            <a:r>
              <a:rPr lang="tr-TR" dirty="0"/>
              <a:t>Yarışmaların tüm değerlendirme süreçleri Bakanlık bünyesinde EBA çatısı altında gerçekleştirilmektedir. Değerlendirme sürecinde okul, ilçe, il düzeyinde değerlendirme komisyonları kurulmamaktadır.</a:t>
            </a:r>
          </a:p>
          <a:p>
            <a:pPr fontAlgn="base"/>
            <a:r>
              <a:rPr lang="tr-TR" dirty="0"/>
              <a:t>EBA Yarışma jürilerinde yer alan isimler ilgili alanda Türkiye çapında üne sahip, başarılı çalışmalar yapmış duayen kişiler arasından seçilmektedir. Seçkin jürisi ile EBA Yarışmaları kalite ve başarı çıtasını oldukça yukarılara taşımayı başarmıştır.</a:t>
            </a:r>
          </a:p>
          <a:p>
            <a:pPr fontAlgn="base"/>
            <a:r>
              <a:rPr lang="tr-TR" dirty="0"/>
              <a:t>Bu yarışmalar: EBA Kadraj – Fotoğraf Yarışması, EBA Çizgi – Karikatür Yarışması, EBA Film – Kısa Film Yarışması,</a:t>
            </a:r>
          </a:p>
          <a:p>
            <a:pPr fontAlgn="base"/>
            <a:r>
              <a:rPr lang="tr-TR" dirty="0"/>
              <a:t>EBA Deney – Fen Deneyleri Video Yarışması, EBA Belgesel – Sosyal Bilimler Yarışması’dır</a:t>
            </a:r>
            <a:r>
              <a:rPr lang="tr-TR" dirty="0" smtClean="0"/>
              <a:t>.</a:t>
            </a:r>
            <a:endParaRPr lang="tr-TR" dirty="0"/>
          </a:p>
        </p:txBody>
      </p:sp>
    </p:spTree>
    <p:extLst>
      <p:ext uri="{BB962C8B-B14F-4D97-AF65-F5344CB8AC3E}">
        <p14:creationId xmlns:p14="http://schemas.microsoft.com/office/powerpoint/2010/main" val="69865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PROJESİ</a:t>
            </a:r>
          </a:p>
        </p:txBody>
      </p:sp>
      <p:sp>
        <p:nvSpPr>
          <p:cNvPr id="3" name="İçerik Yer Tutucusu 2"/>
          <p:cNvSpPr>
            <a:spLocks noGrp="1"/>
          </p:cNvSpPr>
          <p:nvPr>
            <p:ph idx="1"/>
          </p:nvPr>
        </p:nvSpPr>
        <p:spPr/>
        <p:txBody>
          <a:bodyPr/>
          <a:lstStyle/>
          <a:p>
            <a:pPr fontAlgn="base"/>
            <a:r>
              <a:rPr lang="tr-TR" dirty="0"/>
              <a:t>Bütün bu başarı faktörlerini gözeten çözüm sayesinde, fırsat eşitliği sağlanıp sayısal uçurum kapatılırken toplam kalitenin de artırılması hedeflenmiştir.</a:t>
            </a:r>
          </a:p>
          <a:p>
            <a:pPr fontAlgn="base"/>
            <a:r>
              <a:rPr lang="tr-TR" dirty="0"/>
              <a:t>Eğitimde FATİH Projesi ile öğrencinin, sadece dersteki başarısıyla değil, ilgi alanları, aktiviteleri ve eğilimleriyle değerlendirilebilmesi ve bu yolla, öğrencilerin tüm öğrencilik hayatlarına ait verinin analizinin yapılmasının önemi de ortaya çıkmaktadır. Burada söz konusu olan sadece toplanan verilerle istatistik oluşturulması değildir. Bu proje ile öğrencinin eğitimi sürecinde oluşan her türlü bilginin tek bir kimlik yönetimi sisteminde tutulması ve bir veri havuzu ile analizlerin anında yapılabileceği bir altyapı oluşturulması amaçlanmaktadır.</a:t>
            </a:r>
          </a:p>
          <a:p>
            <a:pPr marL="0" indent="0">
              <a:buNone/>
            </a:pPr>
            <a:endParaRPr lang="tr-TR" dirty="0"/>
          </a:p>
        </p:txBody>
      </p:sp>
    </p:spTree>
    <p:extLst>
      <p:ext uri="{BB962C8B-B14F-4D97-AF65-F5344CB8AC3E}">
        <p14:creationId xmlns:p14="http://schemas.microsoft.com/office/powerpoint/2010/main" val="2368526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PROJESİ</a:t>
            </a:r>
          </a:p>
        </p:txBody>
      </p:sp>
      <p:sp>
        <p:nvSpPr>
          <p:cNvPr id="3" name="İçerik Yer Tutucusu 2"/>
          <p:cNvSpPr>
            <a:spLocks noGrp="1"/>
          </p:cNvSpPr>
          <p:nvPr>
            <p:ph idx="1"/>
          </p:nvPr>
        </p:nvSpPr>
        <p:spPr>
          <a:xfrm>
            <a:off x="2589212" y="1500188"/>
            <a:ext cx="8915400" cy="4514850"/>
          </a:xfrm>
        </p:spPr>
        <p:txBody>
          <a:bodyPr>
            <a:normAutofit/>
          </a:bodyPr>
          <a:lstStyle/>
          <a:p>
            <a:r>
              <a:rPr lang="tr-TR" dirty="0"/>
              <a:t>Milyonlarca verinin arasından doğru veriye ulaşıp analiz edebilmek bireysel eğitim aracılıyla günümüze kadar kazanılamayan öğrencilerin kazanılabilir hale getirilmesini sağlayacak, aynı zamanda ilgi ve başarı alanlarına göre mesleğe yönlendirme anlamında da bilgi kaynağı olacaktır. Öğrencinin kişisel kazanımının sağlanabilmesi için bireysel veri analizinin yapılabilmesi esastır. Öğrencinin sadece sınavla değerlendirildiği sistemden</a:t>
            </a:r>
            <a:r>
              <a:rPr lang="tr-TR" dirty="0" smtClean="0"/>
              <a:t>;</a:t>
            </a:r>
          </a:p>
          <a:p>
            <a:pPr lvl="1" fontAlgn="base"/>
            <a:r>
              <a:rPr lang="tr-TR" dirty="0"/>
              <a:t>Sınav sonuçlarına göre eksik kalan yönlerini görerek,</a:t>
            </a:r>
          </a:p>
          <a:p>
            <a:pPr lvl="1" fontAlgn="base"/>
            <a:r>
              <a:rPr lang="tr-TR" dirty="0"/>
              <a:t>Bunları görsel olarak analiz ederek,</a:t>
            </a:r>
          </a:p>
          <a:p>
            <a:pPr lvl="1" fontAlgn="base"/>
            <a:r>
              <a:rPr lang="tr-TR" dirty="0"/>
              <a:t>Ders dışındaki ilgi alanlarını tespit ederek,</a:t>
            </a:r>
          </a:p>
          <a:p>
            <a:pPr lvl="1" fontAlgn="base"/>
            <a:r>
              <a:rPr lang="tr-TR" dirty="0"/>
              <a:t>Özel yeteneklerini keşfederek,</a:t>
            </a:r>
          </a:p>
          <a:p>
            <a:pPr lvl="1" fontAlgn="base"/>
            <a:r>
              <a:rPr lang="tr-TR" dirty="0"/>
              <a:t>Hangi yolla daha kolay öğrendiğini anlayarak,</a:t>
            </a:r>
          </a:p>
          <a:p>
            <a:pPr lvl="1" fontAlgn="base"/>
            <a:r>
              <a:rPr lang="tr-TR" dirty="0"/>
              <a:t>Hangi alanlara eğilimli olduğunu fark ederek, değerlendirildiği bir sisteme geçiş bu proje ile hedeflenmektedir.</a:t>
            </a:r>
          </a:p>
          <a:p>
            <a:endParaRPr lang="tr-TR" dirty="0"/>
          </a:p>
          <a:p>
            <a:endParaRPr lang="tr-TR" dirty="0"/>
          </a:p>
        </p:txBody>
      </p:sp>
    </p:spTree>
    <p:extLst>
      <p:ext uri="{BB962C8B-B14F-4D97-AF65-F5344CB8AC3E}">
        <p14:creationId xmlns:p14="http://schemas.microsoft.com/office/powerpoint/2010/main" val="2637310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76090"/>
          </a:xfrm>
        </p:spPr>
        <p:txBody>
          <a:bodyPr>
            <a:normAutofit/>
          </a:bodyPr>
          <a:lstStyle/>
          <a:p>
            <a:r>
              <a:rPr lang="tr-TR" dirty="0"/>
              <a:t>EĞİTİMDE FATİH PROJESİ</a:t>
            </a:r>
          </a:p>
        </p:txBody>
      </p:sp>
      <p:sp>
        <p:nvSpPr>
          <p:cNvPr id="3" name="İçerik Yer Tutucusu 2"/>
          <p:cNvSpPr>
            <a:spLocks noGrp="1"/>
          </p:cNvSpPr>
          <p:nvPr>
            <p:ph idx="1"/>
          </p:nvPr>
        </p:nvSpPr>
        <p:spPr>
          <a:xfrm>
            <a:off x="2589212" y="1600200"/>
            <a:ext cx="8915400" cy="4311022"/>
          </a:xfrm>
        </p:spPr>
        <p:txBody>
          <a:bodyPr>
            <a:normAutofit/>
          </a:bodyPr>
          <a:lstStyle/>
          <a:p>
            <a:pPr fontAlgn="base"/>
            <a:r>
              <a:rPr lang="tr-TR" dirty="0"/>
              <a:t>Bu sistemle sınıf yönetimi kullanılarak, öğretmen-öğrenci etkileşimli tahta-tablet etkileşimi sağlanacak, bilgi edinme/öğrenme süreçleri daha etkin kullanılacak, sınıf yönetimi ile öğretmen, sınıf içi üretilen materyalleri öğrencileri ile paylaşabilecek, ödev gönderebilecek, öğrencilerinin sınıf içerisinde öğrenme düzeylerini daha kontrollü olarak ölçebilecektir.</a:t>
            </a:r>
          </a:p>
          <a:p>
            <a:pPr fontAlgn="base"/>
            <a:r>
              <a:rPr lang="tr-TR" dirty="0"/>
              <a:t>Bu sistemin sınıflarda etkin kullanımı için tüm okullarımıza yüksek hızlı ve güvenli internet (VPN) sağlanmaktadır. Okul bilgi sistemi ile okullara kurulan sistemler ve okullara ait donanım değişiklikleri izlenebilmektedir.</a:t>
            </a:r>
          </a:p>
          <a:p>
            <a:r>
              <a:rPr lang="tr-TR" dirty="0"/>
              <a:t>Ayrıca öğrenci okul dışında da öğrenme sürecine devam edebilecek ya da pekiştirebilecektir. Eğitimde FATİH Projesi ile öğrenci, bulunduğu ortamdan bağımsız olarak ders notlarına, ders içi projelere ve öğretmen tarafından verilen ödevlere ulaşabilmekte, ürettiği bilgileri öğretmeni ve diğer arkadaşları ile paylaşabilmekte ve ayrıca EBA ile yardımcı dokümanlarla öğrendiği konuları pekiştirebilmektedir.</a:t>
            </a:r>
          </a:p>
          <a:p>
            <a:endParaRPr lang="tr-TR" dirty="0"/>
          </a:p>
        </p:txBody>
      </p:sp>
    </p:spTree>
    <p:extLst>
      <p:ext uri="{BB962C8B-B14F-4D97-AF65-F5344CB8AC3E}">
        <p14:creationId xmlns:p14="http://schemas.microsoft.com/office/powerpoint/2010/main" val="743200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a:t>
            </a:r>
            <a:r>
              <a:rPr lang="tr-TR" dirty="0" smtClean="0"/>
              <a:t>PROJESİ</a:t>
            </a:r>
            <a:endParaRPr lang="tr-TR" dirty="0"/>
          </a:p>
        </p:txBody>
      </p:sp>
      <p:sp>
        <p:nvSpPr>
          <p:cNvPr id="3" name="İçerik Yer Tutucusu 2"/>
          <p:cNvSpPr>
            <a:spLocks noGrp="1"/>
          </p:cNvSpPr>
          <p:nvPr>
            <p:ph idx="1"/>
          </p:nvPr>
        </p:nvSpPr>
        <p:spPr>
          <a:xfrm>
            <a:off x="2589212" y="2133600"/>
            <a:ext cx="8915400" cy="352425"/>
          </a:xfrm>
        </p:spPr>
        <p:txBody>
          <a:bodyPr>
            <a:normAutofit lnSpcReduction="10000"/>
          </a:bodyPr>
          <a:lstStyle/>
          <a:p>
            <a:r>
              <a:rPr lang="tr-TR" dirty="0"/>
              <a:t>Proje Hedefi olarak; </a:t>
            </a:r>
          </a:p>
          <a:p>
            <a:endParaRPr lang="tr-TR" dirty="0"/>
          </a:p>
        </p:txBody>
      </p:sp>
      <p:pic>
        <p:nvPicPr>
          <p:cNvPr id="4" name="Resim 3" descr="tablo1"/>
          <p:cNvPicPr/>
          <p:nvPr/>
        </p:nvPicPr>
        <p:blipFill>
          <a:blip r:embed="rId2">
            <a:extLst>
              <a:ext uri="{28A0092B-C50C-407E-A947-70E740481C1C}">
                <a14:useLocalDpi xmlns:a14="http://schemas.microsoft.com/office/drawing/2010/main" val="0"/>
              </a:ext>
            </a:extLst>
          </a:blip>
          <a:srcRect/>
          <a:stretch>
            <a:fillRect/>
          </a:stretch>
        </p:blipFill>
        <p:spPr bwMode="auto">
          <a:xfrm>
            <a:off x="2589211" y="2876868"/>
            <a:ext cx="8812213" cy="1909446"/>
          </a:xfrm>
          <a:prstGeom prst="rect">
            <a:avLst/>
          </a:prstGeom>
          <a:noFill/>
          <a:ln>
            <a:noFill/>
          </a:ln>
        </p:spPr>
      </p:pic>
      <p:sp>
        <p:nvSpPr>
          <p:cNvPr id="5" name="Metin kutusu 4"/>
          <p:cNvSpPr txBox="1"/>
          <p:nvPr/>
        </p:nvSpPr>
        <p:spPr>
          <a:xfrm>
            <a:off x="2917825" y="4992491"/>
            <a:ext cx="8240714" cy="369332"/>
          </a:xfrm>
          <a:prstGeom prst="rect">
            <a:avLst/>
          </a:prstGeom>
          <a:noFill/>
        </p:spPr>
        <p:txBody>
          <a:bodyPr wrap="square" rtlCol="0">
            <a:spAutoFit/>
          </a:bodyPr>
          <a:lstStyle/>
          <a:p>
            <a:r>
              <a:rPr lang="tr-TR" dirty="0"/>
              <a:t>öngörülmektedir</a:t>
            </a:r>
            <a:r>
              <a:rPr lang="tr-TR" dirty="0" smtClean="0"/>
              <a:t>.</a:t>
            </a:r>
            <a:endParaRPr lang="tr-TR" dirty="0"/>
          </a:p>
        </p:txBody>
      </p:sp>
    </p:spTree>
    <p:extLst>
      <p:ext uri="{BB962C8B-B14F-4D97-AF65-F5344CB8AC3E}">
        <p14:creationId xmlns:p14="http://schemas.microsoft.com/office/powerpoint/2010/main" val="331571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PROJESİ KAPSAMI</a:t>
            </a:r>
          </a:p>
        </p:txBody>
      </p:sp>
      <p:sp>
        <p:nvSpPr>
          <p:cNvPr id="3" name="İçerik Yer Tutucusu 2"/>
          <p:cNvSpPr>
            <a:spLocks noGrp="1"/>
          </p:cNvSpPr>
          <p:nvPr>
            <p:ph idx="1"/>
          </p:nvPr>
        </p:nvSpPr>
        <p:spPr>
          <a:xfrm>
            <a:off x="2592925" y="1604962"/>
            <a:ext cx="3307813" cy="4852988"/>
          </a:xfrm>
        </p:spPr>
        <p:txBody>
          <a:bodyPr>
            <a:normAutofit fontScale="92500"/>
          </a:bodyPr>
          <a:lstStyle/>
          <a:p>
            <a:r>
              <a:rPr lang="tr-TR" dirty="0"/>
              <a:t>Eğitimde FATİH Projesi dersliklere donanımların sağlanmasını, geniş bant internetin bütün dersliklere ulaştırılmasını, derslere ait e-içeriklerin sağlanmasını, öğretmenlerin BT teknolojilerine entegrasyonunu ve içerik geliştirilmesi için web platformlarının kurulması ile proje uygulama desteği de dâhil olmak üzere faaliyetlerin gerçekleştirilmesini finanse edecektir. Eğitimde FATİH Projesinin ana bileşenleri </a:t>
            </a:r>
            <a:r>
              <a:rPr lang="tr-TR" dirty="0" smtClean="0"/>
              <a:t>yanda </a:t>
            </a:r>
            <a:r>
              <a:rPr lang="tr-TR" dirty="0"/>
              <a:t>verildiği gibidir:</a:t>
            </a:r>
          </a:p>
          <a:p>
            <a:endParaRPr lang="tr-TR" dirty="0"/>
          </a:p>
        </p:txBody>
      </p:sp>
      <p:pic>
        <p:nvPicPr>
          <p:cNvPr id="4" name="Resim 3" descr="fp5bilesen"/>
          <p:cNvPicPr/>
          <p:nvPr/>
        </p:nvPicPr>
        <p:blipFill>
          <a:blip r:embed="rId2">
            <a:extLst>
              <a:ext uri="{28A0092B-C50C-407E-A947-70E740481C1C}">
                <a14:useLocalDpi xmlns:a14="http://schemas.microsoft.com/office/drawing/2010/main" val="0"/>
              </a:ext>
            </a:extLst>
          </a:blip>
          <a:srcRect/>
          <a:stretch>
            <a:fillRect/>
          </a:stretch>
        </p:blipFill>
        <p:spPr bwMode="auto">
          <a:xfrm>
            <a:off x="5900738" y="2077244"/>
            <a:ext cx="5760720" cy="3536950"/>
          </a:xfrm>
          <a:prstGeom prst="rect">
            <a:avLst/>
          </a:prstGeom>
          <a:noFill/>
          <a:ln>
            <a:noFill/>
          </a:ln>
        </p:spPr>
      </p:pic>
    </p:spTree>
    <p:extLst>
      <p:ext uri="{BB962C8B-B14F-4D97-AF65-F5344CB8AC3E}">
        <p14:creationId xmlns:p14="http://schemas.microsoft.com/office/powerpoint/2010/main" val="293186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EĞİTİMDE FATİH PROJESİ KAPSAMI</a:t>
            </a:r>
          </a:p>
        </p:txBody>
      </p:sp>
      <p:sp>
        <p:nvSpPr>
          <p:cNvPr id="3" name="İçerik Yer Tutucusu 2"/>
          <p:cNvSpPr>
            <a:spLocks noGrp="1"/>
          </p:cNvSpPr>
          <p:nvPr>
            <p:ph idx="1"/>
          </p:nvPr>
        </p:nvSpPr>
        <p:spPr>
          <a:xfrm>
            <a:off x="2589212" y="1657350"/>
            <a:ext cx="8915400" cy="4872038"/>
          </a:xfrm>
        </p:spPr>
        <p:txBody>
          <a:bodyPr>
            <a:normAutofit fontScale="92500" lnSpcReduction="10000"/>
          </a:bodyPr>
          <a:lstStyle/>
          <a:p>
            <a:r>
              <a:rPr lang="tr-TR" dirty="0"/>
              <a:t>Eğitimde FATİH Projesi sadece bir donanım veya eğitim projesi değildir. Bu nedenle, Eğitimde FATİH Projesi çok boyutlu bir hizmettir ve ülke ekonomisini dinamik kılmada oldukça büyük bir öneme ve yere sahiptir</a:t>
            </a:r>
            <a:r>
              <a:rPr lang="tr-TR" dirty="0" smtClean="0"/>
              <a:t>.</a:t>
            </a:r>
          </a:p>
          <a:p>
            <a:pPr marL="0" indent="0">
              <a:buNone/>
            </a:pPr>
            <a:endParaRPr lang="tr-TR" dirty="0"/>
          </a:p>
          <a:p>
            <a:r>
              <a:rPr lang="tr-TR" b="1" dirty="0"/>
              <a:t>1. Kapsamı itibarı ile bu proje</a:t>
            </a:r>
            <a:r>
              <a:rPr lang="tr-TR" b="1" dirty="0" smtClean="0"/>
              <a:t>,</a:t>
            </a:r>
          </a:p>
          <a:p>
            <a:pPr lvl="1" fontAlgn="base"/>
            <a:r>
              <a:rPr lang="tr-TR" dirty="0"/>
              <a:t>Yurtiçi üretimin ve katma değerin artırılması</a:t>
            </a:r>
            <a:r>
              <a:rPr lang="tr-TR" dirty="0" smtClean="0"/>
              <a:t>,</a:t>
            </a:r>
            <a:r>
              <a:rPr lang="tr-TR" dirty="0"/>
              <a:t> </a:t>
            </a:r>
            <a:endParaRPr lang="tr-TR" sz="2200" dirty="0"/>
          </a:p>
          <a:p>
            <a:pPr lvl="1" fontAlgn="base"/>
            <a:r>
              <a:rPr lang="tr-TR" dirty="0"/>
              <a:t>Daha önce yurt içinde üretimi bulunmayan ürünlerin üretilebilmesi</a:t>
            </a:r>
            <a:r>
              <a:rPr lang="tr-TR" dirty="0" smtClean="0"/>
              <a:t>,</a:t>
            </a:r>
            <a:r>
              <a:rPr lang="tr-TR" dirty="0"/>
              <a:t> </a:t>
            </a:r>
            <a:endParaRPr lang="tr-TR" sz="2200" dirty="0"/>
          </a:p>
          <a:p>
            <a:pPr lvl="1" fontAlgn="base"/>
            <a:r>
              <a:rPr lang="tr-TR" dirty="0"/>
              <a:t>Yeni teknoloji ve ürünlere yönelik araştırma-geliştirme faaliyetlerinin yapılabilmesi</a:t>
            </a:r>
            <a:r>
              <a:rPr lang="tr-TR" dirty="0" smtClean="0"/>
              <a:t>,</a:t>
            </a:r>
            <a:r>
              <a:rPr lang="tr-TR" dirty="0"/>
              <a:t> </a:t>
            </a:r>
            <a:endParaRPr lang="tr-TR" sz="2200" dirty="0"/>
          </a:p>
          <a:p>
            <a:pPr lvl="1" fontAlgn="base"/>
            <a:r>
              <a:rPr lang="tr-TR" dirty="0"/>
              <a:t>Tüm okul dersliklerine yerleştireceği bilişim teknolojisi donanımı, yazılımı, ağ altyapısı ve internet erişim imkânı</a:t>
            </a:r>
            <a:r>
              <a:rPr lang="tr-TR" dirty="0" smtClean="0"/>
              <a:t>,</a:t>
            </a:r>
            <a:r>
              <a:rPr lang="tr-TR" dirty="0"/>
              <a:t> </a:t>
            </a:r>
            <a:endParaRPr lang="tr-TR" sz="2200" dirty="0"/>
          </a:p>
          <a:p>
            <a:pPr lvl="1" fontAlgn="base"/>
            <a:r>
              <a:rPr lang="tr-TR" dirty="0"/>
              <a:t>e-içerikleri</a:t>
            </a:r>
            <a:r>
              <a:rPr lang="tr-TR" dirty="0" smtClean="0"/>
              <a:t>,</a:t>
            </a:r>
            <a:r>
              <a:rPr lang="tr-TR" dirty="0"/>
              <a:t> </a:t>
            </a:r>
            <a:endParaRPr lang="tr-TR" sz="2200" dirty="0"/>
          </a:p>
          <a:p>
            <a:pPr lvl="1" fontAlgn="base"/>
            <a:r>
              <a:rPr lang="tr-TR" dirty="0"/>
              <a:t>Öğretmenlere ve öğrencilere verilecek e-kitabı</a:t>
            </a:r>
            <a:r>
              <a:rPr lang="tr-TR" dirty="0" smtClean="0"/>
              <a:t>,</a:t>
            </a:r>
            <a:r>
              <a:rPr lang="tr-TR" dirty="0"/>
              <a:t> </a:t>
            </a:r>
            <a:endParaRPr lang="tr-TR" sz="2200" dirty="0"/>
          </a:p>
          <a:p>
            <a:pPr lvl="1" fontAlgn="base"/>
            <a:r>
              <a:rPr lang="tr-TR" dirty="0"/>
              <a:t>Tablet bilgisayarı ile ülkemiz yerli üretiminin canlandırması yerli firmalara iş ortamı oluşturması</a:t>
            </a:r>
            <a:r>
              <a:rPr lang="tr-TR" dirty="0" smtClean="0"/>
              <a:t>,</a:t>
            </a:r>
            <a:r>
              <a:rPr lang="tr-TR" dirty="0"/>
              <a:t> </a:t>
            </a:r>
            <a:endParaRPr lang="tr-TR" sz="2200" dirty="0"/>
          </a:p>
          <a:p>
            <a:pPr lvl="1" fontAlgn="base"/>
            <a:r>
              <a:rPr lang="tr-TR" dirty="0"/>
              <a:t>Genç girişimcilik ruhunu geliştirmesi,</a:t>
            </a:r>
            <a:endParaRPr lang="tr-TR" sz="2200" dirty="0"/>
          </a:p>
          <a:p>
            <a:pPr lvl="1"/>
            <a:endParaRPr lang="tr-TR" b="1" dirty="0"/>
          </a:p>
        </p:txBody>
      </p:sp>
    </p:spTree>
    <p:extLst>
      <p:ext uri="{BB962C8B-B14F-4D97-AF65-F5344CB8AC3E}">
        <p14:creationId xmlns:p14="http://schemas.microsoft.com/office/powerpoint/2010/main" val="3776239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624110"/>
            <a:ext cx="8911687" cy="876078"/>
          </a:xfrm>
        </p:spPr>
        <p:txBody>
          <a:bodyPr/>
          <a:lstStyle/>
          <a:p>
            <a:r>
              <a:rPr lang="tr-TR" dirty="0"/>
              <a:t>EĞİTİMDE FATİH PROJESİ KAPSAMI</a:t>
            </a:r>
          </a:p>
        </p:txBody>
      </p:sp>
      <p:sp>
        <p:nvSpPr>
          <p:cNvPr id="3" name="İçerik Yer Tutucusu 2"/>
          <p:cNvSpPr>
            <a:spLocks noGrp="1"/>
          </p:cNvSpPr>
          <p:nvPr>
            <p:ph idx="1"/>
          </p:nvPr>
        </p:nvSpPr>
        <p:spPr>
          <a:xfrm>
            <a:off x="2589212" y="1743075"/>
            <a:ext cx="3082926" cy="4168147"/>
          </a:xfrm>
        </p:spPr>
        <p:txBody>
          <a:bodyPr>
            <a:normAutofit fontScale="92500" lnSpcReduction="10000"/>
          </a:bodyPr>
          <a:lstStyle/>
          <a:p>
            <a:r>
              <a:rPr lang="tr-TR" b="1" dirty="0"/>
              <a:t>2. Eğitimde FATİH Projesi 21. yüzyıl vatandaşlığı becerileri olarak tarif edilen</a:t>
            </a:r>
            <a:r>
              <a:rPr lang="tr-TR" b="1" dirty="0" smtClean="0"/>
              <a:t>,</a:t>
            </a:r>
          </a:p>
          <a:p>
            <a:pPr lvl="1" fontAlgn="base"/>
            <a:r>
              <a:rPr lang="tr-TR" dirty="0"/>
              <a:t>Teknoloji kullanımı</a:t>
            </a:r>
            <a:r>
              <a:rPr lang="tr-TR" dirty="0" smtClean="0"/>
              <a:t>,</a:t>
            </a:r>
            <a:r>
              <a:rPr lang="tr-TR" dirty="0"/>
              <a:t> </a:t>
            </a:r>
            <a:endParaRPr lang="tr-TR" sz="2200" dirty="0"/>
          </a:p>
          <a:p>
            <a:pPr lvl="1" fontAlgn="base"/>
            <a:r>
              <a:rPr lang="tr-TR" dirty="0"/>
              <a:t>Etkili iletişim</a:t>
            </a:r>
            <a:r>
              <a:rPr lang="tr-TR" dirty="0" smtClean="0"/>
              <a:t>,</a:t>
            </a:r>
            <a:r>
              <a:rPr lang="tr-TR" dirty="0"/>
              <a:t> </a:t>
            </a:r>
            <a:endParaRPr lang="tr-TR" sz="2200" dirty="0"/>
          </a:p>
          <a:p>
            <a:pPr lvl="1" fontAlgn="base"/>
            <a:r>
              <a:rPr lang="tr-TR" dirty="0"/>
              <a:t>Analitik düşünme</a:t>
            </a:r>
            <a:r>
              <a:rPr lang="tr-TR" dirty="0" smtClean="0"/>
              <a:t>,</a:t>
            </a:r>
            <a:r>
              <a:rPr lang="tr-TR" dirty="0"/>
              <a:t> </a:t>
            </a:r>
            <a:endParaRPr lang="tr-TR" sz="2200" dirty="0"/>
          </a:p>
          <a:p>
            <a:pPr lvl="1" fontAlgn="base"/>
            <a:r>
              <a:rPr lang="tr-TR" dirty="0"/>
              <a:t>Problem çözme</a:t>
            </a:r>
            <a:r>
              <a:rPr lang="tr-TR" dirty="0" smtClean="0"/>
              <a:t>,</a:t>
            </a:r>
            <a:r>
              <a:rPr lang="tr-TR" dirty="0"/>
              <a:t> </a:t>
            </a:r>
            <a:endParaRPr lang="tr-TR" sz="2200" dirty="0"/>
          </a:p>
          <a:p>
            <a:pPr lvl="1" fontAlgn="base"/>
            <a:r>
              <a:rPr lang="tr-TR" dirty="0"/>
              <a:t>Birlikte çalışma ve işbirliği gibi becerileri geliştirerek öğrencilerimizi edilgen olmaktan çıkaracak ve eğitimde fırsat eşitliğini geliştirecektir.</a:t>
            </a:r>
            <a:endParaRPr lang="tr-TR" sz="2200" dirty="0"/>
          </a:p>
          <a:p>
            <a:pPr lvl="1"/>
            <a:endParaRPr lang="tr-TR" b="1" dirty="0"/>
          </a:p>
          <a:p>
            <a:endParaRPr lang="tr-TR" dirty="0"/>
          </a:p>
        </p:txBody>
      </p:sp>
      <p:pic>
        <p:nvPicPr>
          <p:cNvPr id="4" name="Resim 3" descr="002"/>
          <p:cNvPicPr/>
          <p:nvPr/>
        </p:nvPicPr>
        <p:blipFill>
          <a:blip r:embed="rId2">
            <a:extLst>
              <a:ext uri="{28A0092B-C50C-407E-A947-70E740481C1C}">
                <a14:useLocalDpi xmlns:a14="http://schemas.microsoft.com/office/drawing/2010/main" val="0"/>
              </a:ext>
            </a:extLst>
          </a:blip>
          <a:srcRect/>
          <a:stretch>
            <a:fillRect/>
          </a:stretch>
        </p:blipFill>
        <p:spPr bwMode="auto">
          <a:xfrm>
            <a:off x="6043613" y="1743075"/>
            <a:ext cx="5760720" cy="3632200"/>
          </a:xfrm>
          <a:prstGeom prst="rect">
            <a:avLst/>
          </a:prstGeom>
          <a:noFill/>
          <a:ln>
            <a:noFill/>
          </a:ln>
        </p:spPr>
      </p:pic>
    </p:spTree>
    <p:extLst>
      <p:ext uri="{BB962C8B-B14F-4D97-AF65-F5344CB8AC3E}">
        <p14:creationId xmlns:p14="http://schemas.microsoft.com/office/powerpoint/2010/main" val="3740380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51</TotalTime>
  <Words>1216</Words>
  <Application>Microsoft Office PowerPoint</Application>
  <PresentationFormat>Özel</PresentationFormat>
  <Paragraphs>141</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Duman</vt:lpstr>
      <vt:lpstr>EĞİTİMDE FATİH PROJESİ    Fırsatları Artırma  ve  Teknolojiyi İyileştirme Hareketi</vt:lpstr>
      <vt:lpstr>EĞİTİMDE FATİH PROJESİ</vt:lpstr>
      <vt:lpstr>EĞİTİMDE FATİH PROJESİ</vt:lpstr>
      <vt:lpstr>EĞİTİMDE FATİH PROJESİ</vt:lpstr>
      <vt:lpstr>EĞİTİMDE FATİH PROJESİ</vt:lpstr>
      <vt:lpstr>EĞİTİMDE FATİH PROJESİ</vt:lpstr>
      <vt:lpstr>EĞİTİMDE FATİH PROJESİ KAPSAMI</vt:lpstr>
      <vt:lpstr>EĞİTİMDE FATİH PROJESİ KAPSAMI</vt:lpstr>
      <vt:lpstr>EĞİTİMDE FATİH PROJESİ KAPSAMI</vt:lpstr>
      <vt:lpstr>EĞİTİMDE FATİH PROJESİ ÖĞRETMEN EĞİTİMLERİ</vt:lpstr>
      <vt:lpstr>EĞİTİMDE FATİH PROJESİ ÖĞRETMEN EĞİTİMLERİ</vt:lpstr>
      <vt:lpstr>EĞİTİMDE FATİH PROJESİ ÖĞRETMEN EĞİTİMLERİ</vt:lpstr>
      <vt:lpstr>EĞİTİMDE FATİH PROJESİ ÖĞRETMEN EĞİTİMLERİ</vt:lpstr>
      <vt:lpstr>EĞİTİMDE FATİH PROJESİ ÖĞRETMEN EĞİTİMLERİ</vt:lpstr>
      <vt:lpstr>EĞİTİMDE FATİH PROJESİ ÖĞRETMEN EĞİTİMLERİ</vt:lpstr>
      <vt:lpstr>EĞİTİMDE FATİH PROJESİ ÖĞRETMEN EĞİTİMLERİ</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lpstr>EĞİTİMDE FATİH PROJESİ –EBA  (Eğitim Bilişim Ağı – www.eba.gov.tr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Furkan</dc:creator>
  <cp:lastModifiedBy>Casper</cp:lastModifiedBy>
  <cp:revision>8</cp:revision>
  <dcterms:created xsi:type="dcterms:W3CDTF">2017-06-18T13:08:00Z</dcterms:created>
  <dcterms:modified xsi:type="dcterms:W3CDTF">2018-11-13T06:53:31Z</dcterms:modified>
</cp:coreProperties>
</file>